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63" r:id="rId1"/>
  </p:sldMasterIdLst>
  <p:notesMasterIdLst>
    <p:notesMasterId r:id="rId64"/>
  </p:notesMasterIdLst>
  <p:sldIdLst>
    <p:sldId id="256" r:id="rId2"/>
    <p:sldId id="261" r:id="rId3"/>
    <p:sldId id="262" r:id="rId4"/>
    <p:sldId id="308" r:id="rId5"/>
    <p:sldId id="263" r:id="rId6"/>
    <p:sldId id="270" r:id="rId7"/>
    <p:sldId id="271" r:id="rId8"/>
    <p:sldId id="272" r:id="rId9"/>
    <p:sldId id="273" r:id="rId10"/>
    <p:sldId id="285" r:id="rId11"/>
    <p:sldId id="346" r:id="rId12"/>
    <p:sldId id="347" r:id="rId13"/>
    <p:sldId id="348" r:id="rId14"/>
    <p:sldId id="349" r:id="rId15"/>
    <p:sldId id="274" r:id="rId16"/>
    <p:sldId id="310" r:id="rId17"/>
    <p:sldId id="311" r:id="rId18"/>
    <p:sldId id="265" r:id="rId19"/>
    <p:sldId id="307" r:id="rId20"/>
    <p:sldId id="298" r:id="rId21"/>
    <p:sldId id="312" r:id="rId22"/>
    <p:sldId id="322" r:id="rId23"/>
    <p:sldId id="323" r:id="rId24"/>
    <p:sldId id="324" r:id="rId25"/>
    <p:sldId id="325" r:id="rId26"/>
    <p:sldId id="326" r:id="rId27"/>
    <p:sldId id="327" r:id="rId28"/>
    <p:sldId id="328" r:id="rId29"/>
    <p:sldId id="330" r:id="rId30"/>
    <p:sldId id="266" r:id="rId31"/>
    <p:sldId id="299" r:id="rId32"/>
    <p:sldId id="314" r:id="rId33"/>
    <p:sldId id="300" r:id="rId34"/>
    <p:sldId id="315" r:id="rId35"/>
    <p:sldId id="303" r:id="rId36"/>
    <p:sldId id="319" r:id="rId37"/>
    <p:sldId id="301" r:id="rId38"/>
    <p:sldId id="316" r:id="rId39"/>
    <p:sldId id="317" r:id="rId40"/>
    <p:sldId id="304" r:id="rId41"/>
    <p:sldId id="302" r:id="rId42"/>
    <p:sldId id="320" r:id="rId43"/>
    <p:sldId id="321" r:id="rId44"/>
    <p:sldId id="336" r:id="rId45"/>
    <p:sldId id="305" r:id="rId46"/>
    <p:sldId id="267" r:id="rId47"/>
    <p:sldId id="329" r:id="rId48"/>
    <p:sldId id="313" r:id="rId49"/>
    <p:sldId id="334" r:id="rId50"/>
    <p:sldId id="335" r:id="rId51"/>
    <p:sldId id="331" r:id="rId52"/>
    <p:sldId id="332" r:id="rId53"/>
    <p:sldId id="333" r:id="rId54"/>
    <p:sldId id="338" r:id="rId55"/>
    <p:sldId id="337" r:id="rId56"/>
    <p:sldId id="341" r:id="rId57"/>
    <p:sldId id="340" r:id="rId58"/>
    <p:sldId id="339" r:id="rId59"/>
    <p:sldId id="268" r:id="rId60"/>
    <p:sldId id="343" r:id="rId61"/>
    <p:sldId id="345" r:id="rId62"/>
    <p:sldId id="306" r:id="rId6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904D79D-8C5E-D74D-AE65-45608B81D79B}">
          <p14:sldIdLst>
            <p14:sldId id="256"/>
            <p14:sldId id="261"/>
            <p14:sldId id="262"/>
            <p14:sldId id="308"/>
            <p14:sldId id="263"/>
            <p14:sldId id="270"/>
            <p14:sldId id="271"/>
            <p14:sldId id="272"/>
            <p14:sldId id="273"/>
            <p14:sldId id="285"/>
            <p14:sldId id="346"/>
            <p14:sldId id="347"/>
            <p14:sldId id="348"/>
            <p14:sldId id="349"/>
            <p14:sldId id="274"/>
            <p14:sldId id="310"/>
            <p14:sldId id="311"/>
            <p14:sldId id="265"/>
            <p14:sldId id="307"/>
            <p14:sldId id="298"/>
            <p14:sldId id="312"/>
            <p14:sldId id="322"/>
            <p14:sldId id="323"/>
            <p14:sldId id="324"/>
            <p14:sldId id="325"/>
            <p14:sldId id="326"/>
            <p14:sldId id="327"/>
            <p14:sldId id="328"/>
            <p14:sldId id="330"/>
            <p14:sldId id="266"/>
            <p14:sldId id="299"/>
            <p14:sldId id="314"/>
            <p14:sldId id="300"/>
            <p14:sldId id="315"/>
            <p14:sldId id="303"/>
            <p14:sldId id="319"/>
            <p14:sldId id="301"/>
            <p14:sldId id="316"/>
            <p14:sldId id="317"/>
            <p14:sldId id="304"/>
            <p14:sldId id="302"/>
            <p14:sldId id="320"/>
            <p14:sldId id="321"/>
            <p14:sldId id="336"/>
            <p14:sldId id="305"/>
            <p14:sldId id="267"/>
            <p14:sldId id="329"/>
            <p14:sldId id="313"/>
            <p14:sldId id="334"/>
            <p14:sldId id="335"/>
            <p14:sldId id="331"/>
            <p14:sldId id="332"/>
            <p14:sldId id="333"/>
            <p14:sldId id="338"/>
            <p14:sldId id="337"/>
            <p14:sldId id="341"/>
            <p14:sldId id="340"/>
            <p14:sldId id="339"/>
            <p14:sldId id="268"/>
            <p14:sldId id="343"/>
            <p14:sldId id="345"/>
          </p14:sldIdLst>
        </p14:section>
        <p14:section name="slide graveyard / &quot;appendix&quot;" id="{6D11BC20-CC89-7848-AEC6-CA29F34F2099}">
          <p14:sldIdLst>
            <p14:sldId id="30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721"/>
  </p:normalViewPr>
  <p:slideViewPr>
    <p:cSldViewPr snapToGrid="0" snapToObjects="1">
      <p:cViewPr varScale="1">
        <p:scale>
          <a:sx n="90" d="100"/>
          <a:sy n="90" d="100"/>
        </p:scale>
        <p:origin x="232" y="5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alpha val="3000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alpha val="30000"/>
          </a:schemeClr>
        </a:solidFill>
      </dgm:spPr>
      <dgm:t>
        <a:bodyPr/>
        <a:lstStyle/>
        <a:p>
          <a:r>
            <a:rPr lang="en-US" dirty="0"/>
            <a:t>Joins</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alpha val="3000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alpha val="3000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a:solidFill>
          <a:schemeClr val="accent2">
            <a:hueOff val="0"/>
            <a:satOff val="0"/>
            <a:lumOff val="0"/>
            <a:alpha val="30000"/>
          </a:schemeClr>
        </a:solidFill>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alpha val="3000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alpha val="30000"/>
          </a:schemeClr>
        </a:solidFill>
      </dgm:spPr>
      <dgm:t>
        <a:bodyPr/>
        <a:lstStyle/>
        <a:p>
          <a:r>
            <a:rPr lang="en-US" dirty="0"/>
            <a:t>Fuzzy string matching</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alpha val="3000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a:solidFill>
          <a:schemeClr val="accent2">
            <a:hueOff val="0"/>
            <a:satOff val="0"/>
            <a:lumOff val="0"/>
            <a:alpha val="30000"/>
          </a:schemeClr>
        </a:solidFill>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alpha val="30000"/>
          </a:schemeClr>
        </a:solidFill>
      </dgm:spPr>
      <dgm:t>
        <a:bodyPr/>
        <a:lstStyle/>
        <a:p>
          <a:r>
            <a:rPr lang="en-US" dirty="0"/>
            <a:t>Fuzzy string matching</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alpha val="3000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alpha val="3000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a:solidFill>
          <a:schemeClr val="accent2">
            <a:hueOff val="0"/>
            <a:satOff val="0"/>
            <a:lumOff val="0"/>
            <a:alpha val="30000"/>
          </a:schemeClr>
        </a:solidFill>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alpha val="3000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schemeClr>
        </a:solidFill>
      </dgm:spPr>
      <dgm:t>
        <a:bodyPr/>
        <a:lstStyle/>
        <a:p>
          <a:r>
            <a:rPr lang="en-US" dirty="0"/>
            <a:t>Fuzzy string matching</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alpha val="3000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alpha val="3000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a:solidFill>
          <a:schemeClr val="accent2">
            <a:hueOff val="0"/>
            <a:satOff val="0"/>
            <a:lumOff val="0"/>
            <a:alpha val="30000"/>
          </a:schemeClr>
        </a:solidFill>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alpha val="3000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alpha val="30000"/>
          </a:schemeClr>
        </a:solidFill>
      </dgm:spPr>
      <dgm:t>
        <a:bodyPr/>
        <a:lstStyle/>
        <a:p>
          <a:r>
            <a:rPr lang="en-US" dirty="0"/>
            <a:t>Fuzzy string matching</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alpha val="3000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a:solidFill>
          <a:schemeClr val="accent2">
            <a:hueOff val="0"/>
            <a:satOff val="0"/>
            <a:lumOff val="0"/>
            <a:alpha val="30000"/>
          </a:schemeClr>
        </a:solidFill>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alpha val="3000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alpha val="30000"/>
          </a:schemeClr>
        </a:solidFill>
      </dgm:spPr>
      <dgm:t>
        <a:bodyPr/>
        <a:lstStyle/>
        <a:p>
          <a:r>
            <a:rPr lang="en-US" dirty="0"/>
            <a:t>Fuzzy string matching</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alpha val="3000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alpha val="3000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alpha val="30000"/>
          </a:schemeClr>
        </a:solidFill>
      </dgm:spPr>
      <dgm:t>
        <a:bodyPr/>
        <a:lstStyle/>
        <a:p>
          <a:r>
            <a:rPr lang="en-US" dirty="0"/>
            <a:t>Fuzzy string matching</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alpha val="3000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alpha val="3000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a:solidFill>
          <a:schemeClr val="accent2">
            <a:hueOff val="0"/>
            <a:satOff val="0"/>
            <a:lumOff val="0"/>
            <a:alpha val="30000"/>
          </a:schemeClr>
        </a:solidFill>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alpha val="30000"/>
          </a:schemeClr>
        </a:solidFill>
      </dgm:spPr>
      <dgm:t>
        <a:bodyPr/>
        <a:lstStyle/>
        <a:p>
          <a:r>
            <a:rPr lang="en-US" dirty="0"/>
            <a:t>Fuzzy string matching</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alpha val="3000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alpha val="3000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a:solidFill>
          <a:schemeClr val="accent2">
            <a:hueOff val="0"/>
            <a:satOff val="0"/>
            <a:lumOff val="0"/>
            <a:alpha val="30000"/>
          </a:schemeClr>
        </a:solidFill>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alpha val="3000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schemeClr>
        </a:solidFill>
      </dgm:spPr>
      <dgm:t>
        <a:bodyPr/>
        <a:lstStyle/>
        <a:p>
          <a:r>
            <a:rPr lang="en-US" dirty="0"/>
            <a:t>Fuzzy string matching</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alpha val="3000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alpha val="3000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DA10C17-F419-8E49-952F-29D27470FC36}" type="doc">
      <dgm:prSet loTypeId="urn:microsoft.com/office/officeart/2005/8/layout/hChevron3" loCatId="" qsTypeId="urn:microsoft.com/office/officeart/2005/8/quickstyle/simple1" qsCatId="simple" csTypeId="urn:microsoft.com/office/officeart/2005/8/colors/colorful1" csCatId="colorful" phldr="1"/>
      <dgm:spPr/>
    </dgm:pt>
    <dgm:pt modelId="{B6F5B3AC-75E9-224B-8E3B-B47C8674861D}">
      <dgm:prSet phldrT="[Text]"/>
      <dgm:spPr>
        <a:solidFill>
          <a:schemeClr val="accent2">
            <a:hueOff val="0"/>
            <a:satOff val="0"/>
            <a:lumOff val="0"/>
            <a:alpha val="30000"/>
          </a:schemeClr>
        </a:solidFill>
      </dgm:spPr>
      <dgm:t>
        <a:bodyPr/>
        <a:lstStyle/>
        <a:p>
          <a:r>
            <a:rPr lang="en-US" dirty="0"/>
            <a:t>Intro</a:t>
          </a:r>
        </a:p>
      </dgm:t>
    </dgm:pt>
    <dgm:pt modelId="{828503E7-5070-4E4B-8BF2-C4C563C18E9D}" type="parTrans" cxnId="{6601DCEE-DD43-224E-BB4B-2366AA742D6E}">
      <dgm:prSet/>
      <dgm:spPr/>
      <dgm:t>
        <a:bodyPr/>
        <a:lstStyle/>
        <a:p>
          <a:endParaRPr lang="en-US"/>
        </a:p>
      </dgm:t>
    </dgm:pt>
    <dgm:pt modelId="{C379E143-1C82-244B-A360-5682E4D39339}" type="sibTrans" cxnId="{6601DCEE-DD43-224E-BB4B-2366AA742D6E}">
      <dgm:prSet/>
      <dgm:spPr/>
      <dgm:t>
        <a:bodyPr/>
        <a:lstStyle/>
        <a:p>
          <a:endParaRPr lang="en-US"/>
        </a:p>
      </dgm:t>
    </dgm:pt>
    <dgm:pt modelId="{2999A98B-7D6C-AB4E-A545-1BB35B4E292E}">
      <dgm:prSet phldrT="[Text]"/>
      <dgm:spPr>
        <a:solidFill>
          <a:schemeClr val="accent3">
            <a:hueOff val="0"/>
            <a:satOff val="0"/>
            <a:lumOff val="0"/>
            <a:alpha val="30000"/>
          </a:schemeClr>
        </a:solidFill>
      </dgm:spPr>
      <dgm:t>
        <a:bodyPr/>
        <a:lstStyle/>
        <a:p>
          <a:r>
            <a:rPr lang="en-US" dirty="0"/>
            <a:t>Joins</a:t>
          </a:r>
        </a:p>
      </dgm:t>
    </dgm:pt>
    <dgm:pt modelId="{653050F8-04C0-2F4D-A4F5-8BF66CEFCC31}" type="parTrans" cxnId="{D3E44A91-868A-3748-ABE6-B24C8E9AFA6F}">
      <dgm:prSet/>
      <dgm:spPr/>
      <dgm:t>
        <a:bodyPr/>
        <a:lstStyle/>
        <a:p>
          <a:endParaRPr lang="en-US"/>
        </a:p>
      </dgm:t>
    </dgm:pt>
    <dgm:pt modelId="{B57A72B1-E5EC-514D-9E50-C4B8149DF874}" type="sibTrans" cxnId="{D3E44A91-868A-3748-ABE6-B24C8E9AFA6F}">
      <dgm:prSet/>
      <dgm:spPr/>
      <dgm:t>
        <a:bodyPr/>
        <a:lstStyle/>
        <a:p>
          <a:endParaRPr lang="en-US"/>
        </a:p>
      </dgm:t>
    </dgm:pt>
    <dgm:pt modelId="{0147D58A-1924-394C-9AE7-2D508A8CF782}">
      <dgm:prSet phldrT="[Text]"/>
      <dgm:spPr>
        <a:solidFill>
          <a:schemeClr val="accent4">
            <a:hueOff val="0"/>
            <a:satOff val="0"/>
            <a:lumOff val="0"/>
            <a:alpha val="30000"/>
          </a:schemeClr>
        </a:solidFill>
      </dgm:spPr>
      <dgm:t>
        <a:bodyPr/>
        <a:lstStyle/>
        <a:p>
          <a:r>
            <a:rPr lang="en-US" dirty="0"/>
            <a:t>Fuzzy string matching</a:t>
          </a:r>
        </a:p>
      </dgm:t>
    </dgm:pt>
    <dgm:pt modelId="{45369092-9E29-584E-87E7-022301299EC9}" type="parTrans" cxnId="{C97AD233-9908-1549-84B7-1A6623FC5FDF}">
      <dgm:prSet/>
      <dgm:spPr/>
      <dgm:t>
        <a:bodyPr/>
        <a:lstStyle/>
        <a:p>
          <a:endParaRPr lang="en-US"/>
        </a:p>
      </dgm:t>
    </dgm:pt>
    <dgm:pt modelId="{2CF4DC79-442C-4B4E-A6D3-FD386F901448}" type="sibTrans" cxnId="{C97AD233-9908-1549-84B7-1A6623FC5FDF}">
      <dgm:prSet/>
      <dgm:spPr/>
      <dgm:t>
        <a:bodyPr/>
        <a:lstStyle/>
        <a:p>
          <a:endParaRPr lang="en-US"/>
        </a:p>
      </dgm:t>
    </dgm:pt>
    <dgm:pt modelId="{1523A0BC-7893-AF45-AD56-AB527C7D8114}">
      <dgm:prSet/>
      <dgm:spPr>
        <a:solidFill>
          <a:schemeClr val="accent5">
            <a:hueOff val="0"/>
            <a:satOff val="0"/>
            <a:lumOff val="0"/>
          </a:schemeClr>
        </a:solidFill>
      </dgm:spPr>
      <dgm:t>
        <a:bodyPr/>
        <a:lstStyle/>
        <a:p>
          <a:r>
            <a:rPr lang="en-US" dirty="0"/>
            <a:t>Fuzzy joins</a:t>
          </a:r>
        </a:p>
      </dgm:t>
    </dgm:pt>
    <dgm:pt modelId="{032553E8-AB5F-1A44-B822-4D38C60FFD17}" type="parTrans" cxnId="{83E2C48C-26F3-7742-AF26-FD5C2A762945}">
      <dgm:prSet/>
      <dgm:spPr/>
      <dgm:t>
        <a:bodyPr/>
        <a:lstStyle/>
        <a:p>
          <a:endParaRPr lang="en-US"/>
        </a:p>
      </dgm:t>
    </dgm:pt>
    <dgm:pt modelId="{DAFBA928-335F-0D4C-86D1-282B55C86626}" type="sibTrans" cxnId="{83E2C48C-26F3-7742-AF26-FD5C2A762945}">
      <dgm:prSet/>
      <dgm:spPr/>
      <dgm:t>
        <a:bodyPr/>
        <a:lstStyle/>
        <a:p>
          <a:endParaRPr lang="en-US"/>
        </a:p>
      </dgm:t>
    </dgm:pt>
    <dgm:pt modelId="{46E4E0FE-7AA3-F14C-9D3E-3863FEF6369F}">
      <dgm:prSet/>
      <dgm:spPr>
        <a:solidFill>
          <a:schemeClr val="accent6">
            <a:hueOff val="0"/>
            <a:satOff val="0"/>
            <a:lumOff val="0"/>
            <a:alpha val="30000"/>
          </a:schemeClr>
        </a:solidFill>
      </dgm:spPr>
      <dgm:t>
        <a:bodyPr/>
        <a:lstStyle/>
        <a:p>
          <a:r>
            <a:rPr lang="en-US" dirty="0"/>
            <a:t>Conclusion</a:t>
          </a:r>
        </a:p>
      </dgm:t>
    </dgm:pt>
    <dgm:pt modelId="{ED7C70A3-7919-D34C-BC68-4E060503E2F6}" type="parTrans" cxnId="{5A1D9175-F731-E547-A967-3F0A3E2C15EC}">
      <dgm:prSet/>
      <dgm:spPr/>
      <dgm:t>
        <a:bodyPr/>
        <a:lstStyle/>
        <a:p>
          <a:endParaRPr lang="en-US"/>
        </a:p>
      </dgm:t>
    </dgm:pt>
    <dgm:pt modelId="{0A172EC3-B8F9-6045-8AD7-D0B7C8F15CDB}" type="sibTrans" cxnId="{5A1D9175-F731-E547-A967-3F0A3E2C15EC}">
      <dgm:prSet/>
      <dgm:spPr/>
      <dgm:t>
        <a:bodyPr/>
        <a:lstStyle/>
        <a:p>
          <a:endParaRPr lang="en-US"/>
        </a:p>
      </dgm:t>
    </dgm:pt>
    <dgm:pt modelId="{75AEA4CC-934E-9542-844A-C739352706E9}" type="pres">
      <dgm:prSet presAssocID="{5DA10C17-F419-8E49-952F-29D27470FC36}" presName="Name0" presStyleCnt="0">
        <dgm:presLayoutVars>
          <dgm:dir/>
          <dgm:resizeHandles val="exact"/>
        </dgm:presLayoutVars>
      </dgm:prSet>
      <dgm:spPr/>
    </dgm:pt>
    <dgm:pt modelId="{B783911B-3238-4F4D-A318-234574DF92A0}" type="pres">
      <dgm:prSet presAssocID="{B6F5B3AC-75E9-224B-8E3B-B47C8674861D}" presName="parTxOnly" presStyleLbl="node1" presStyleIdx="0" presStyleCnt="5">
        <dgm:presLayoutVars>
          <dgm:bulletEnabled val="1"/>
        </dgm:presLayoutVars>
      </dgm:prSet>
      <dgm:spPr/>
    </dgm:pt>
    <dgm:pt modelId="{3869E32A-F5F4-0D40-8575-13F62186CDD9}" type="pres">
      <dgm:prSet presAssocID="{C379E143-1C82-244B-A360-5682E4D39339}" presName="parSpace" presStyleCnt="0"/>
      <dgm:spPr/>
    </dgm:pt>
    <dgm:pt modelId="{AE7DAC26-0407-FC46-B999-2D7979135D05}" type="pres">
      <dgm:prSet presAssocID="{2999A98B-7D6C-AB4E-A545-1BB35B4E292E}" presName="parTxOnly" presStyleLbl="node1" presStyleIdx="1" presStyleCnt="5">
        <dgm:presLayoutVars>
          <dgm:bulletEnabled val="1"/>
        </dgm:presLayoutVars>
      </dgm:prSet>
      <dgm:spPr/>
    </dgm:pt>
    <dgm:pt modelId="{40657941-3F0D-ED42-80A7-025BBBCCD4E9}" type="pres">
      <dgm:prSet presAssocID="{B57A72B1-E5EC-514D-9E50-C4B8149DF874}" presName="parSpace" presStyleCnt="0"/>
      <dgm:spPr/>
    </dgm:pt>
    <dgm:pt modelId="{7D059EBD-057B-B34C-936A-54ED14B9C5F6}" type="pres">
      <dgm:prSet presAssocID="{0147D58A-1924-394C-9AE7-2D508A8CF782}" presName="parTxOnly" presStyleLbl="node1" presStyleIdx="2" presStyleCnt="5">
        <dgm:presLayoutVars>
          <dgm:bulletEnabled val="1"/>
        </dgm:presLayoutVars>
      </dgm:prSet>
      <dgm:spPr/>
    </dgm:pt>
    <dgm:pt modelId="{9721C29C-3CD1-8A46-B45E-F14CD455CF77}" type="pres">
      <dgm:prSet presAssocID="{2CF4DC79-442C-4B4E-A6D3-FD386F901448}" presName="parSpace" presStyleCnt="0"/>
      <dgm:spPr/>
    </dgm:pt>
    <dgm:pt modelId="{1CEC5EA1-FB13-B14C-99D7-D45A371F531A}" type="pres">
      <dgm:prSet presAssocID="{1523A0BC-7893-AF45-AD56-AB527C7D8114}" presName="parTxOnly" presStyleLbl="node1" presStyleIdx="3" presStyleCnt="5">
        <dgm:presLayoutVars>
          <dgm:bulletEnabled val="1"/>
        </dgm:presLayoutVars>
      </dgm:prSet>
      <dgm:spPr/>
    </dgm:pt>
    <dgm:pt modelId="{B3EEB276-08C1-8841-8C08-2CC7C47A0A11}" type="pres">
      <dgm:prSet presAssocID="{DAFBA928-335F-0D4C-86D1-282B55C86626}" presName="parSpace" presStyleCnt="0"/>
      <dgm:spPr/>
    </dgm:pt>
    <dgm:pt modelId="{7E7A0262-4E5A-3C4E-8AD4-9711AC42AA1A}" type="pres">
      <dgm:prSet presAssocID="{46E4E0FE-7AA3-F14C-9D3E-3863FEF6369F}" presName="parTxOnly" presStyleLbl="node1" presStyleIdx="4" presStyleCnt="5">
        <dgm:presLayoutVars>
          <dgm:bulletEnabled val="1"/>
        </dgm:presLayoutVars>
      </dgm:prSet>
      <dgm:spPr/>
    </dgm:pt>
  </dgm:ptLst>
  <dgm:cxnLst>
    <dgm:cxn modelId="{6E455B03-BF07-ED4E-BE8D-C4BA8DA50ABC}" type="presOf" srcId="{2999A98B-7D6C-AB4E-A545-1BB35B4E292E}" destId="{AE7DAC26-0407-FC46-B999-2D7979135D05}" srcOrd="0" destOrd="0" presId="urn:microsoft.com/office/officeart/2005/8/layout/hChevron3"/>
    <dgm:cxn modelId="{D3787810-01DF-5A4F-AD02-F1118B319174}" type="presOf" srcId="{1523A0BC-7893-AF45-AD56-AB527C7D8114}" destId="{1CEC5EA1-FB13-B14C-99D7-D45A371F531A}" srcOrd="0" destOrd="0" presId="urn:microsoft.com/office/officeart/2005/8/layout/hChevron3"/>
    <dgm:cxn modelId="{A5BEAF1A-DB5D-8D4A-BA15-686FECB9FD9F}" type="presOf" srcId="{B6F5B3AC-75E9-224B-8E3B-B47C8674861D}" destId="{B783911B-3238-4F4D-A318-234574DF92A0}" srcOrd="0" destOrd="0" presId="urn:microsoft.com/office/officeart/2005/8/layout/hChevron3"/>
    <dgm:cxn modelId="{C97AD233-9908-1549-84B7-1A6623FC5FDF}" srcId="{5DA10C17-F419-8E49-952F-29D27470FC36}" destId="{0147D58A-1924-394C-9AE7-2D508A8CF782}" srcOrd="2" destOrd="0" parTransId="{45369092-9E29-584E-87E7-022301299EC9}" sibTransId="{2CF4DC79-442C-4B4E-A6D3-FD386F901448}"/>
    <dgm:cxn modelId="{5A1D9175-F731-E547-A967-3F0A3E2C15EC}" srcId="{5DA10C17-F419-8E49-952F-29D27470FC36}" destId="{46E4E0FE-7AA3-F14C-9D3E-3863FEF6369F}" srcOrd="4" destOrd="0" parTransId="{ED7C70A3-7919-D34C-BC68-4E060503E2F6}" sibTransId="{0A172EC3-B8F9-6045-8AD7-D0B7C8F15CDB}"/>
    <dgm:cxn modelId="{83E2C48C-26F3-7742-AF26-FD5C2A762945}" srcId="{5DA10C17-F419-8E49-952F-29D27470FC36}" destId="{1523A0BC-7893-AF45-AD56-AB527C7D8114}" srcOrd="3" destOrd="0" parTransId="{032553E8-AB5F-1A44-B822-4D38C60FFD17}" sibTransId="{DAFBA928-335F-0D4C-86D1-282B55C86626}"/>
    <dgm:cxn modelId="{EF57128D-50A8-3A45-BB6B-5C90DF9A23D2}" type="presOf" srcId="{46E4E0FE-7AA3-F14C-9D3E-3863FEF6369F}" destId="{7E7A0262-4E5A-3C4E-8AD4-9711AC42AA1A}" srcOrd="0" destOrd="0" presId="urn:microsoft.com/office/officeart/2005/8/layout/hChevron3"/>
    <dgm:cxn modelId="{D3E44A91-868A-3748-ABE6-B24C8E9AFA6F}" srcId="{5DA10C17-F419-8E49-952F-29D27470FC36}" destId="{2999A98B-7D6C-AB4E-A545-1BB35B4E292E}" srcOrd="1" destOrd="0" parTransId="{653050F8-04C0-2F4D-A4F5-8BF66CEFCC31}" sibTransId="{B57A72B1-E5EC-514D-9E50-C4B8149DF874}"/>
    <dgm:cxn modelId="{DEEAAFA8-0054-B043-BE2B-9AE626B698AE}" type="presOf" srcId="{5DA10C17-F419-8E49-952F-29D27470FC36}" destId="{75AEA4CC-934E-9542-844A-C739352706E9}" srcOrd="0" destOrd="0" presId="urn:microsoft.com/office/officeart/2005/8/layout/hChevron3"/>
    <dgm:cxn modelId="{E38B42E5-55F2-5A4D-AFA1-086C99F4111D}" type="presOf" srcId="{0147D58A-1924-394C-9AE7-2D508A8CF782}" destId="{7D059EBD-057B-B34C-936A-54ED14B9C5F6}" srcOrd="0" destOrd="0" presId="urn:microsoft.com/office/officeart/2005/8/layout/hChevron3"/>
    <dgm:cxn modelId="{6601DCEE-DD43-224E-BB4B-2366AA742D6E}" srcId="{5DA10C17-F419-8E49-952F-29D27470FC36}" destId="{B6F5B3AC-75E9-224B-8E3B-B47C8674861D}" srcOrd="0" destOrd="0" parTransId="{828503E7-5070-4E4B-8BF2-C4C563C18E9D}" sibTransId="{C379E143-1C82-244B-A360-5682E4D39339}"/>
    <dgm:cxn modelId="{6BCDC093-8322-8E41-9268-D8727DF0CE25}" type="presParOf" srcId="{75AEA4CC-934E-9542-844A-C739352706E9}" destId="{B783911B-3238-4F4D-A318-234574DF92A0}" srcOrd="0" destOrd="0" presId="urn:microsoft.com/office/officeart/2005/8/layout/hChevron3"/>
    <dgm:cxn modelId="{FAB535D7-17A2-1843-84A2-5EFDF519D323}" type="presParOf" srcId="{75AEA4CC-934E-9542-844A-C739352706E9}" destId="{3869E32A-F5F4-0D40-8575-13F62186CDD9}" srcOrd="1" destOrd="0" presId="urn:microsoft.com/office/officeart/2005/8/layout/hChevron3"/>
    <dgm:cxn modelId="{476929AF-DBBB-7349-BD4E-0F5145AB090D}" type="presParOf" srcId="{75AEA4CC-934E-9542-844A-C739352706E9}" destId="{AE7DAC26-0407-FC46-B999-2D7979135D05}" srcOrd="2" destOrd="0" presId="urn:microsoft.com/office/officeart/2005/8/layout/hChevron3"/>
    <dgm:cxn modelId="{9C392CDE-560A-B14C-9BFF-BDAD6863C8CE}" type="presParOf" srcId="{75AEA4CC-934E-9542-844A-C739352706E9}" destId="{40657941-3F0D-ED42-80A7-025BBBCCD4E9}" srcOrd="3" destOrd="0" presId="urn:microsoft.com/office/officeart/2005/8/layout/hChevron3"/>
    <dgm:cxn modelId="{81A342E7-87FB-AE46-B0DD-47ED24CC7F8C}" type="presParOf" srcId="{75AEA4CC-934E-9542-844A-C739352706E9}" destId="{7D059EBD-057B-B34C-936A-54ED14B9C5F6}" srcOrd="4" destOrd="0" presId="urn:microsoft.com/office/officeart/2005/8/layout/hChevron3"/>
    <dgm:cxn modelId="{9B8DBED3-E4F7-0848-9BD6-6ECF797D2B3C}" type="presParOf" srcId="{75AEA4CC-934E-9542-844A-C739352706E9}" destId="{9721C29C-3CD1-8A46-B45E-F14CD455CF77}" srcOrd="5" destOrd="0" presId="urn:microsoft.com/office/officeart/2005/8/layout/hChevron3"/>
    <dgm:cxn modelId="{7A7B62D8-8637-AE4B-B992-0287DFBD6184}" type="presParOf" srcId="{75AEA4CC-934E-9542-844A-C739352706E9}" destId="{1CEC5EA1-FB13-B14C-99D7-D45A371F531A}" srcOrd="6" destOrd="0" presId="urn:microsoft.com/office/officeart/2005/8/layout/hChevron3"/>
    <dgm:cxn modelId="{0EF2DE31-14A4-DF43-8A21-869B7EEF13FF}" type="presParOf" srcId="{75AEA4CC-934E-9542-844A-C739352706E9}" destId="{B3EEB276-08C1-8841-8C08-2CC7C47A0A11}" srcOrd="7" destOrd="0" presId="urn:microsoft.com/office/officeart/2005/8/layout/hChevron3"/>
    <dgm:cxn modelId="{C8B37AEF-2078-ED44-A454-92353F3202F7}" type="presParOf" srcId="{75AEA4CC-934E-9542-844A-C739352706E9}" destId="{7E7A0262-4E5A-3C4E-8AD4-9711AC42AA1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2682" tIns="61341" rIns="30671" bIns="61341" numCol="1" spcCol="1270" anchor="ctr" anchorCtr="0">
          <a:noAutofit/>
        </a:bodyPr>
        <a:lstStyle/>
        <a:p>
          <a:pPr marL="0" lvl="0" indent="0" algn="ctr" defTabSz="1022350">
            <a:lnSpc>
              <a:spcPct val="90000"/>
            </a:lnSpc>
            <a:spcBef>
              <a:spcPct val="0"/>
            </a:spcBef>
            <a:spcAft>
              <a:spcPct val="35000"/>
            </a:spcAft>
            <a:buNone/>
          </a:pPr>
          <a:r>
            <a:rPr lang="en-US" sz="23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marL="0" lvl="0" indent="0" algn="ctr" defTabSz="1022350">
            <a:lnSpc>
              <a:spcPct val="90000"/>
            </a:lnSpc>
            <a:spcBef>
              <a:spcPct val="0"/>
            </a:spcBef>
            <a:spcAft>
              <a:spcPct val="35000"/>
            </a:spcAft>
            <a:buNone/>
          </a:pPr>
          <a:r>
            <a:rPr lang="en-US" sz="23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marL="0" lvl="0" indent="0" algn="ctr" defTabSz="1022350">
            <a:lnSpc>
              <a:spcPct val="90000"/>
            </a:lnSpc>
            <a:spcBef>
              <a:spcPct val="0"/>
            </a:spcBef>
            <a:spcAft>
              <a:spcPct val="35000"/>
            </a:spcAft>
            <a:buNone/>
          </a:pPr>
          <a:r>
            <a:rPr lang="en-US" sz="2300" kern="1200" dirty="0"/>
            <a:t>Joins</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marL="0" lvl="0" indent="0" algn="ctr" defTabSz="1022350">
            <a:lnSpc>
              <a:spcPct val="90000"/>
            </a:lnSpc>
            <a:spcBef>
              <a:spcPct val="0"/>
            </a:spcBef>
            <a:spcAft>
              <a:spcPct val="35000"/>
            </a:spcAft>
            <a:buNone/>
          </a:pPr>
          <a:r>
            <a:rPr lang="en-US" sz="23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61341" rIns="30671" bIns="61341" numCol="1" spcCol="1270" anchor="ctr" anchorCtr="0">
          <a:noAutofit/>
        </a:bodyPr>
        <a:lstStyle/>
        <a:p>
          <a:pPr marL="0" lvl="0" indent="0" algn="ctr" defTabSz="1022350">
            <a:lnSpc>
              <a:spcPct val="90000"/>
            </a:lnSpc>
            <a:spcBef>
              <a:spcPct val="0"/>
            </a:spcBef>
            <a:spcAft>
              <a:spcPct val="35000"/>
            </a:spcAft>
            <a:buNone/>
          </a:pPr>
          <a:r>
            <a:rPr lang="en-US" sz="2300" kern="1200" dirty="0"/>
            <a:t>Conclusion</a:t>
          </a:r>
        </a:p>
      </dsp:txBody>
      <dsp:txXfrm>
        <a:off x="8511834" y="331228"/>
        <a:ext cx="1501862" cy="100124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string matching</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Conclusion</a:t>
          </a:r>
        </a:p>
      </dsp:txBody>
      <dsp:txXfrm>
        <a:off x="8511834" y="331228"/>
        <a:ext cx="1501862" cy="10012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string matching</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Conclusion</a:t>
          </a:r>
        </a:p>
      </dsp:txBody>
      <dsp:txXfrm>
        <a:off x="8511834" y="331228"/>
        <a:ext cx="1501862" cy="10012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string matching</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Conclusion</a:t>
          </a:r>
        </a:p>
      </dsp:txBody>
      <dsp:txXfrm>
        <a:off x="8511834" y="331228"/>
        <a:ext cx="1501862" cy="10012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string matching</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Conclusion</a:t>
          </a:r>
        </a:p>
      </dsp:txBody>
      <dsp:txXfrm>
        <a:off x="8511834" y="331228"/>
        <a:ext cx="1501862" cy="10012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string matching</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Conclusion</a:t>
          </a:r>
        </a:p>
      </dsp:txBody>
      <dsp:txXfrm>
        <a:off x="8511834" y="331228"/>
        <a:ext cx="1501862" cy="100124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string matching</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Conclusion</a:t>
          </a:r>
        </a:p>
      </dsp:txBody>
      <dsp:txXfrm>
        <a:off x="8511834" y="331228"/>
        <a:ext cx="1501862" cy="100124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string matching</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Conclusion</a:t>
          </a:r>
        </a:p>
      </dsp:txBody>
      <dsp:txXfrm>
        <a:off x="8511834" y="331228"/>
        <a:ext cx="1501862" cy="100124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string matching</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Conclusion</a:t>
          </a:r>
        </a:p>
      </dsp:txBody>
      <dsp:txXfrm>
        <a:off x="8511834" y="331228"/>
        <a:ext cx="1501862" cy="100124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83911B-3238-4F4D-A318-234574DF92A0}">
      <dsp:nvSpPr>
        <dsp:cNvPr id="0" name=""/>
        <dsp:cNvSpPr/>
      </dsp:nvSpPr>
      <dsp:spPr>
        <a:xfrm>
          <a:off x="1283" y="331228"/>
          <a:ext cx="2503103" cy="1001241"/>
        </a:xfrm>
        <a:prstGeom prst="homePlate">
          <a:avLst/>
        </a:prstGeom>
        <a:solidFill>
          <a:schemeClr val="accent2">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Intro</a:t>
          </a:r>
        </a:p>
      </dsp:txBody>
      <dsp:txXfrm>
        <a:off x="1283" y="331228"/>
        <a:ext cx="2252793" cy="1001241"/>
      </dsp:txXfrm>
    </dsp:sp>
    <dsp:sp modelId="{AE7DAC26-0407-FC46-B999-2D7979135D05}">
      <dsp:nvSpPr>
        <dsp:cNvPr id="0" name=""/>
        <dsp:cNvSpPr/>
      </dsp:nvSpPr>
      <dsp:spPr>
        <a:xfrm>
          <a:off x="2003766" y="331228"/>
          <a:ext cx="2503103" cy="1001241"/>
        </a:xfrm>
        <a:prstGeom prst="chevron">
          <a:avLst/>
        </a:prstGeom>
        <a:solidFill>
          <a:schemeClr val="accent3">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Joins</a:t>
          </a:r>
        </a:p>
      </dsp:txBody>
      <dsp:txXfrm>
        <a:off x="2504387" y="331228"/>
        <a:ext cx="1501862" cy="1001241"/>
      </dsp:txXfrm>
    </dsp:sp>
    <dsp:sp modelId="{7D059EBD-057B-B34C-936A-54ED14B9C5F6}">
      <dsp:nvSpPr>
        <dsp:cNvPr id="0" name=""/>
        <dsp:cNvSpPr/>
      </dsp:nvSpPr>
      <dsp:spPr>
        <a:xfrm>
          <a:off x="4006248" y="331228"/>
          <a:ext cx="2503103" cy="1001241"/>
        </a:xfrm>
        <a:prstGeom prst="chevron">
          <a:avLst/>
        </a:prstGeom>
        <a:solidFill>
          <a:schemeClr val="accent4">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string matching</a:t>
          </a:r>
        </a:p>
      </dsp:txBody>
      <dsp:txXfrm>
        <a:off x="4506869" y="331228"/>
        <a:ext cx="1501862" cy="1001241"/>
      </dsp:txXfrm>
    </dsp:sp>
    <dsp:sp modelId="{1CEC5EA1-FB13-B14C-99D7-D45A371F531A}">
      <dsp:nvSpPr>
        <dsp:cNvPr id="0" name=""/>
        <dsp:cNvSpPr/>
      </dsp:nvSpPr>
      <dsp:spPr>
        <a:xfrm>
          <a:off x="6008730" y="331228"/>
          <a:ext cx="2503103" cy="1001241"/>
        </a:xfrm>
        <a:prstGeom prst="chevron">
          <a:avLst/>
        </a:prstGeom>
        <a:solidFill>
          <a:schemeClr val="accent5">
            <a:hueOff val="0"/>
            <a:satOff val="0"/>
            <a:lum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Fuzzy joins</a:t>
          </a:r>
        </a:p>
      </dsp:txBody>
      <dsp:txXfrm>
        <a:off x="6509351" y="331228"/>
        <a:ext cx="1501862" cy="1001241"/>
      </dsp:txXfrm>
    </dsp:sp>
    <dsp:sp modelId="{7E7A0262-4E5A-3C4E-8AD4-9711AC42AA1A}">
      <dsp:nvSpPr>
        <dsp:cNvPr id="0" name=""/>
        <dsp:cNvSpPr/>
      </dsp:nvSpPr>
      <dsp:spPr>
        <a:xfrm>
          <a:off x="8011213" y="331228"/>
          <a:ext cx="2503103" cy="1001241"/>
        </a:xfrm>
        <a:prstGeom prst="chevron">
          <a:avLst/>
        </a:prstGeom>
        <a:solidFill>
          <a:schemeClr val="accent6">
            <a:hueOff val="0"/>
            <a:satOff val="0"/>
            <a:lumOff val="0"/>
            <a:alpha val="30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Conclusion</a:t>
          </a:r>
        </a:p>
      </dsp:txBody>
      <dsp:txXfrm>
        <a:off x="8511834" y="331228"/>
        <a:ext cx="1501862" cy="1001241"/>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png>
</file>

<file path=ppt/media/image38.png>
</file>

<file path=ppt/media/image39.png>
</file>

<file path=ppt/media/image4.png>
</file>

<file path=ppt/media/image40.png>
</file>

<file path=ppt/media/image41.png>
</file>

<file path=ppt/media/image42.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3D7950-E9E4-8E42-994F-51FF26D07239}" type="datetimeFigureOut">
              <a:rPr lang="en-US" smtClean="0"/>
              <a:t>11/14/19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B76F25-B383-9D4F-A4B6-CFA4115B5659}" type="slidenum">
              <a:rPr lang="en-US" smtClean="0"/>
              <a:t>‹#›</a:t>
            </a:fld>
            <a:endParaRPr lang="en-US"/>
          </a:p>
        </p:txBody>
      </p:sp>
    </p:spTree>
    <p:extLst>
      <p:ext uri="{BB962C8B-B14F-4D97-AF65-F5344CB8AC3E}">
        <p14:creationId xmlns:p14="http://schemas.microsoft.com/office/powerpoint/2010/main" val="36640033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B76F25-B383-9D4F-A4B6-CFA4115B5659}" type="slidenum">
              <a:rPr lang="en-US" smtClean="0"/>
              <a:t>1</a:t>
            </a:fld>
            <a:endParaRPr lang="en-US"/>
          </a:p>
        </p:txBody>
      </p:sp>
    </p:spTree>
    <p:extLst>
      <p:ext uri="{BB962C8B-B14F-4D97-AF65-F5344CB8AC3E}">
        <p14:creationId xmlns:p14="http://schemas.microsoft.com/office/powerpoint/2010/main" val="640006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4B76F25-B383-9D4F-A4B6-CFA4115B5659}" type="slidenum">
              <a:rPr lang="en-US" smtClean="0"/>
              <a:t>57</a:t>
            </a:fld>
            <a:endParaRPr lang="en-US"/>
          </a:p>
        </p:txBody>
      </p:sp>
    </p:spTree>
    <p:extLst>
      <p:ext uri="{BB962C8B-B14F-4D97-AF65-F5344CB8AC3E}">
        <p14:creationId xmlns:p14="http://schemas.microsoft.com/office/powerpoint/2010/main" val="1620897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7E8E04F9-E82D-3E49-8A14-59441F834E75}" type="datetimeFigureOut">
              <a:rPr lang="en-US" smtClean="0"/>
              <a:t>11/14/19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213041671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8E04F9-E82D-3E49-8A14-59441F834E75}" type="datetimeFigureOut">
              <a:rPr lang="en-US" smtClean="0"/>
              <a:t>11/14/19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3156380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8E04F9-E82D-3E49-8A14-59441F834E75}" type="datetimeFigureOut">
              <a:rPr lang="en-US" smtClean="0"/>
              <a:t>11/14/19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788695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E8E04F9-E82D-3E49-8A14-59441F834E75}" type="datetimeFigureOut">
              <a:rPr lang="en-US" smtClean="0"/>
              <a:t>11/14/19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1770549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7E8E04F9-E82D-3E49-8A14-59441F834E75}" type="datetimeFigureOut">
              <a:rPr lang="en-US" smtClean="0"/>
              <a:t>11/14/19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3635373750"/>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7E8E04F9-E82D-3E49-8A14-59441F834E75}" type="datetimeFigureOut">
              <a:rPr lang="en-US" smtClean="0"/>
              <a:t>11/14/19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865121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7E8E04F9-E82D-3E49-8A14-59441F834E75}" type="datetimeFigureOut">
              <a:rPr lang="en-US" smtClean="0"/>
              <a:t>11/14/19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131AC5B-DDD3-734A-9FEF-A19B7CED9E0B}"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557701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E8E04F9-E82D-3E49-8A14-59441F834E75}" type="datetimeFigureOut">
              <a:rPr lang="en-US" smtClean="0"/>
              <a:t>11/14/19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28954210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8E04F9-E82D-3E49-8A14-59441F834E75}" type="datetimeFigureOut">
              <a:rPr lang="en-US" smtClean="0"/>
              <a:t>11/14/19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1221970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7E8E04F9-E82D-3E49-8A14-59441F834E75}" type="datetimeFigureOut">
              <a:rPr lang="en-US" smtClean="0"/>
              <a:t>11/14/19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587049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E8E04F9-E82D-3E49-8A14-59441F834E75}" type="datetimeFigureOut">
              <a:rPr lang="en-US" smtClean="0"/>
              <a:t>11/14/19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0131AC5B-DDD3-734A-9FEF-A19B7CED9E0B}" type="slidenum">
              <a:rPr lang="en-US" smtClean="0"/>
              <a:t>‹#›</a:t>
            </a:fld>
            <a:endParaRPr lang="en-US"/>
          </a:p>
        </p:txBody>
      </p:sp>
    </p:spTree>
    <p:extLst>
      <p:ext uri="{BB962C8B-B14F-4D97-AF65-F5344CB8AC3E}">
        <p14:creationId xmlns:p14="http://schemas.microsoft.com/office/powerpoint/2010/main" val="1789787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7E8E04F9-E82D-3E49-8A14-59441F834E75}" type="datetimeFigureOut">
              <a:rPr lang="en-US" smtClean="0"/>
              <a:t>11/14/19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0131AC5B-DDD3-734A-9FEF-A19B7CED9E0B}" type="slidenum">
              <a:rPr lang="en-US" smtClean="0"/>
              <a:t>‹#›</a:t>
            </a:fld>
            <a:endParaRPr lang="en-US"/>
          </a:p>
        </p:txBody>
      </p:sp>
    </p:spTree>
    <p:extLst>
      <p:ext uri="{BB962C8B-B14F-4D97-AF65-F5344CB8AC3E}">
        <p14:creationId xmlns:p14="http://schemas.microsoft.com/office/powerpoint/2010/main" val="13760517"/>
      </p:ext>
    </p:extLst>
  </p:cSld>
  <p:clrMap bg1="lt1" tx1="dk1" bg2="lt2" tx2="dk2" accent1="accent1" accent2="accent2" accent3="accent3" accent4="accent4" accent5="accent5" accent6="accent6" hlink="hlink" folHlink="folHlink"/>
  <p:sldLayoutIdLst>
    <p:sldLayoutId id="2147483964" r:id="rId1"/>
    <p:sldLayoutId id="2147483965" r:id="rId2"/>
    <p:sldLayoutId id="2147483966" r:id="rId3"/>
    <p:sldLayoutId id="2147483967" r:id="rId4"/>
    <p:sldLayoutId id="2147483968" r:id="rId5"/>
    <p:sldLayoutId id="2147483969" r:id="rId6"/>
    <p:sldLayoutId id="2147483970" r:id="rId7"/>
    <p:sldLayoutId id="2147483971" r:id="rId8"/>
    <p:sldLayoutId id="2147483972" r:id="rId9"/>
    <p:sldLayoutId id="2147483973" r:id="rId10"/>
    <p:sldLayoutId id="2147483974"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allemanau/NUIT_text_matching_workshop"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4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0.xml.rels><?xml version="1.0" encoding="UTF-8" standalone="yes"?>
<Relationships xmlns="http://schemas.openxmlformats.org/package/2006/relationships"><Relationship Id="rId3" Type="http://schemas.openxmlformats.org/officeDocument/2006/relationships/image" Target="../media/image33.sv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51.xml.rels><?xml version="1.0" encoding="UTF-8" standalone="yes"?>
<Relationships xmlns="http://schemas.openxmlformats.org/package/2006/relationships"><Relationship Id="rId3" Type="http://schemas.openxmlformats.org/officeDocument/2006/relationships/image" Target="../media/image35.sv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3.svg"/><Relationship Id="rId4" Type="http://schemas.openxmlformats.org/officeDocument/2006/relationships/image" Target="../media/image32.png"/></Relationships>
</file>

<file path=ppt/slides/_rels/slide52.xml.rels><?xml version="1.0" encoding="UTF-8" standalone="yes"?>
<Relationships xmlns="http://schemas.openxmlformats.org/package/2006/relationships"><Relationship Id="rId3" Type="http://schemas.openxmlformats.org/officeDocument/2006/relationships/image" Target="../media/image35.svg"/><Relationship Id="rId7" Type="http://schemas.openxmlformats.org/officeDocument/2006/relationships/image" Target="../media/image36.png"/><Relationship Id="rId2" Type="http://schemas.openxmlformats.org/officeDocument/2006/relationships/image" Target="../media/image34.png"/><Relationship Id="rId1" Type="http://schemas.openxmlformats.org/officeDocument/2006/relationships/slideLayout" Target="../slideLayouts/slideLayout2.xml"/><Relationship Id="rId6" Type="http://schemas.openxmlformats.org/officeDocument/2006/relationships/image" Target="../media/image31.png"/><Relationship Id="rId5" Type="http://schemas.openxmlformats.org/officeDocument/2006/relationships/image" Target="../media/image33.svg"/><Relationship Id="rId4" Type="http://schemas.openxmlformats.org/officeDocument/2006/relationships/image" Target="../media/image3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16EA0-1F22-4C44-B71D-FC1BFC98698D}"/>
              </a:ext>
            </a:extLst>
          </p:cNvPr>
          <p:cNvSpPr>
            <a:spLocks noGrp="1"/>
          </p:cNvSpPr>
          <p:nvPr>
            <p:ph type="ctrTitle"/>
          </p:nvPr>
        </p:nvSpPr>
        <p:spPr/>
        <p:txBody>
          <a:bodyPr>
            <a:normAutofit/>
          </a:bodyPr>
          <a:lstStyle/>
          <a:p>
            <a:r>
              <a:rPr lang="en-US"/>
              <a:t>Text Analysis: Matching and Linking for Joining Data</a:t>
            </a:r>
            <a:endParaRPr lang="en-US" dirty="0"/>
          </a:p>
        </p:txBody>
      </p:sp>
      <p:sp>
        <p:nvSpPr>
          <p:cNvPr id="3" name="Subtitle 2">
            <a:extLst>
              <a:ext uri="{FF2B5EF4-FFF2-40B4-BE49-F238E27FC236}">
                <a16:creationId xmlns:a16="http://schemas.microsoft.com/office/drawing/2014/main" id="{75BAE234-1F98-1446-B981-23F9DDB3BF62}"/>
              </a:ext>
            </a:extLst>
          </p:cNvPr>
          <p:cNvSpPr>
            <a:spLocks noGrp="1"/>
          </p:cNvSpPr>
          <p:nvPr>
            <p:ph type="subTitle" idx="1"/>
          </p:nvPr>
        </p:nvSpPr>
        <p:spPr/>
        <p:txBody>
          <a:bodyPr>
            <a:normAutofit/>
          </a:bodyPr>
          <a:lstStyle/>
          <a:p>
            <a:r>
              <a:rPr lang="en-US" dirty="0"/>
              <a:t>Austin Alleman</a:t>
            </a:r>
          </a:p>
          <a:p>
            <a:r>
              <a:rPr lang="en-US" dirty="0"/>
              <a:t>November 20, 2019</a:t>
            </a:r>
          </a:p>
        </p:txBody>
      </p:sp>
    </p:spTree>
    <p:extLst>
      <p:ext uri="{BB962C8B-B14F-4D97-AF65-F5344CB8AC3E}">
        <p14:creationId xmlns:p14="http://schemas.microsoft.com/office/powerpoint/2010/main" val="3217023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id="{F926FE8B-648C-3B40-AF57-0367E9A2F5E1}"/>
              </a:ext>
            </a:extLst>
          </p:cNvPr>
          <p:cNvGraphicFramePr>
            <a:graphicFrameLocks/>
          </p:cNvGraphicFramePr>
          <p:nvPr>
            <p:extLst>
              <p:ext uri="{D42A27DB-BD31-4B8C-83A1-F6EECF244321}">
                <p14:modId xmlns:p14="http://schemas.microsoft.com/office/powerpoint/2010/main" val="3212741089"/>
              </p:ext>
            </p:extLst>
          </p:nvPr>
        </p:nvGraphicFramePr>
        <p:xfrm>
          <a:off x="838200" y="4861420"/>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Title 1">
            <a:extLst>
              <a:ext uri="{FF2B5EF4-FFF2-40B4-BE49-F238E27FC236}">
                <a16:creationId xmlns:a16="http://schemas.microsoft.com/office/drawing/2014/main" id="{546E83A7-4368-3646-A29A-B5AD9E9DACED}"/>
              </a:ext>
            </a:extLst>
          </p:cNvPr>
          <p:cNvSpPr txBox="1">
            <a:spLocks/>
          </p:cNvSpPr>
          <p:nvPr/>
        </p:nvSpPr>
        <p:spPr bwMode="black">
          <a:xfrm>
            <a:off x="1600200" y="2386744"/>
            <a:ext cx="8991600" cy="16459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ANALYZING SCRAPED DATA</a:t>
            </a:r>
          </a:p>
        </p:txBody>
      </p:sp>
    </p:spTree>
    <p:extLst>
      <p:ext uri="{BB962C8B-B14F-4D97-AF65-F5344CB8AC3E}">
        <p14:creationId xmlns:p14="http://schemas.microsoft.com/office/powerpoint/2010/main" val="3365194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7B586CA-F36B-524D-BB74-BF48D5003B6F}"/>
              </a:ext>
            </a:extLst>
          </p:cNvPr>
          <p:cNvSpPr>
            <a:spLocks noGrp="1"/>
          </p:cNvSpPr>
          <p:nvPr>
            <p:ph idx="1"/>
          </p:nvPr>
        </p:nvSpPr>
        <p:spPr>
          <a:xfrm>
            <a:off x="838200" y="507731"/>
            <a:ext cx="10515600" cy="1121044"/>
          </a:xfrm>
        </p:spPr>
        <p:txBody>
          <a:bodyPr>
            <a:normAutofit/>
          </a:bodyPr>
          <a:lstStyle/>
          <a:p>
            <a:pPr marL="0" indent="0">
              <a:buNone/>
            </a:pPr>
            <a:r>
              <a:rPr lang="en-US" sz="2800" dirty="0"/>
              <a:t>Today, we’ll analyze a web-scraped manual entry data set.  Some of the challenges associated with this kind of data include:</a:t>
            </a:r>
          </a:p>
          <a:p>
            <a:pPr marL="0" indent="0">
              <a:buNone/>
            </a:pPr>
            <a:endParaRPr lang="en-US" sz="2800" dirty="0"/>
          </a:p>
          <a:p>
            <a:pPr marL="0" indent="0">
              <a:buNone/>
            </a:pPr>
            <a:endParaRPr lang="en-US" sz="2800" dirty="0"/>
          </a:p>
        </p:txBody>
      </p:sp>
    </p:spTree>
    <p:extLst>
      <p:ext uri="{BB962C8B-B14F-4D97-AF65-F5344CB8AC3E}">
        <p14:creationId xmlns:p14="http://schemas.microsoft.com/office/powerpoint/2010/main" val="2000542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7B586CA-F36B-524D-BB74-BF48D5003B6F}"/>
              </a:ext>
            </a:extLst>
          </p:cNvPr>
          <p:cNvSpPr>
            <a:spLocks noGrp="1"/>
          </p:cNvSpPr>
          <p:nvPr>
            <p:ph idx="1"/>
          </p:nvPr>
        </p:nvSpPr>
        <p:spPr>
          <a:xfrm>
            <a:off x="838200" y="507731"/>
            <a:ext cx="10515600" cy="1121044"/>
          </a:xfrm>
        </p:spPr>
        <p:txBody>
          <a:bodyPr>
            <a:normAutofit/>
          </a:bodyPr>
          <a:lstStyle/>
          <a:p>
            <a:pPr marL="0" indent="0">
              <a:buNone/>
            </a:pPr>
            <a:r>
              <a:rPr lang="en-US" sz="2800" dirty="0"/>
              <a:t>Today, we’ll analyze a web-scraped manual entry data set.  Some of the challenges associated with this kind of data include:</a:t>
            </a:r>
          </a:p>
          <a:p>
            <a:pPr marL="0" indent="0">
              <a:buNone/>
            </a:pPr>
            <a:endParaRPr lang="en-US" sz="2800" dirty="0"/>
          </a:p>
          <a:p>
            <a:pPr marL="0" indent="0">
              <a:buNone/>
            </a:pPr>
            <a:endParaRPr lang="en-US" sz="2800" dirty="0"/>
          </a:p>
        </p:txBody>
      </p:sp>
      <p:sp>
        <p:nvSpPr>
          <p:cNvPr id="3" name="TextBox 2">
            <a:extLst>
              <a:ext uri="{FF2B5EF4-FFF2-40B4-BE49-F238E27FC236}">
                <a16:creationId xmlns:a16="http://schemas.microsoft.com/office/drawing/2014/main" id="{FF2FEA04-ECD7-AF4F-8978-69B39BCD23E7}"/>
              </a:ext>
            </a:extLst>
          </p:cNvPr>
          <p:cNvSpPr txBox="1"/>
          <p:nvPr/>
        </p:nvSpPr>
        <p:spPr>
          <a:xfrm>
            <a:off x="838200" y="1978347"/>
            <a:ext cx="2862263" cy="954107"/>
          </a:xfrm>
          <a:prstGeom prst="rect">
            <a:avLst/>
          </a:prstGeom>
          <a:noFill/>
        </p:spPr>
        <p:txBody>
          <a:bodyPr wrap="square" rtlCol="0">
            <a:spAutoFit/>
          </a:bodyPr>
          <a:lstStyle/>
          <a:p>
            <a:pPr algn="ctr"/>
            <a:r>
              <a:rPr lang="en-US" sz="2800" dirty="0"/>
              <a:t>Spelling/keystroke errors</a:t>
            </a:r>
          </a:p>
        </p:txBody>
      </p:sp>
      <p:pic>
        <p:nvPicPr>
          <p:cNvPr id="7" name="Picture 6">
            <a:extLst>
              <a:ext uri="{FF2B5EF4-FFF2-40B4-BE49-F238E27FC236}">
                <a16:creationId xmlns:a16="http://schemas.microsoft.com/office/drawing/2014/main" id="{DFEB4AC8-9BF4-C749-87F9-8447A3F6A00A}"/>
              </a:ext>
            </a:extLst>
          </p:cNvPr>
          <p:cNvPicPr>
            <a:picLocks noChangeAspect="1"/>
          </p:cNvPicPr>
          <p:nvPr/>
        </p:nvPicPr>
        <p:blipFill>
          <a:blip r:embed="rId2"/>
          <a:stretch>
            <a:fillRect/>
          </a:stretch>
        </p:blipFill>
        <p:spPr>
          <a:xfrm>
            <a:off x="396080" y="3354611"/>
            <a:ext cx="3746500" cy="1488058"/>
          </a:xfrm>
          <a:prstGeom prst="rect">
            <a:avLst/>
          </a:prstGeom>
        </p:spPr>
      </p:pic>
      <p:pic>
        <p:nvPicPr>
          <p:cNvPr id="10" name="Picture 9">
            <a:extLst>
              <a:ext uri="{FF2B5EF4-FFF2-40B4-BE49-F238E27FC236}">
                <a16:creationId xmlns:a16="http://schemas.microsoft.com/office/drawing/2014/main" id="{EFFAAF99-3E1D-144A-A6DF-96A42C97C716}"/>
              </a:ext>
            </a:extLst>
          </p:cNvPr>
          <p:cNvPicPr>
            <a:picLocks noChangeAspect="1"/>
          </p:cNvPicPr>
          <p:nvPr/>
        </p:nvPicPr>
        <p:blipFill>
          <a:blip r:embed="rId3"/>
          <a:stretch>
            <a:fillRect/>
          </a:stretch>
        </p:blipFill>
        <p:spPr>
          <a:xfrm>
            <a:off x="396080" y="5264826"/>
            <a:ext cx="3746500" cy="660400"/>
          </a:xfrm>
          <a:prstGeom prst="rect">
            <a:avLst/>
          </a:prstGeom>
        </p:spPr>
      </p:pic>
    </p:spTree>
    <p:extLst>
      <p:ext uri="{BB962C8B-B14F-4D97-AF65-F5344CB8AC3E}">
        <p14:creationId xmlns:p14="http://schemas.microsoft.com/office/powerpoint/2010/main" val="3408674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7B586CA-F36B-524D-BB74-BF48D5003B6F}"/>
              </a:ext>
            </a:extLst>
          </p:cNvPr>
          <p:cNvSpPr>
            <a:spLocks noGrp="1"/>
          </p:cNvSpPr>
          <p:nvPr>
            <p:ph idx="1"/>
          </p:nvPr>
        </p:nvSpPr>
        <p:spPr>
          <a:xfrm>
            <a:off x="838200" y="507731"/>
            <a:ext cx="10515600" cy="1121044"/>
          </a:xfrm>
        </p:spPr>
        <p:txBody>
          <a:bodyPr>
            <a:normAutofit/>
          </a:bodyPr>
          <a:lstStyle/>
          <a:p>
            <a:pPr marL="0" indent="0">
              <a:buNone/>
            </a:pPr>
            <a:r>
              <a:rPr lang="en-US" sz="2800" dirty="0"/>
              <a:t>Today, we’ll analyze a web-scraped manual entry data set.  Some of the challenges associated with this kind of data include:</a:t>
            </a:r>
          </a:p>
          <a:p>
            <a:pPr marL="0" indent="0">
              <a:buNone/>
            </a:pPr>
            <a:endParaRPr lang="en-US" sz="2800" dirty="0"/>
          </a:p>
          <a:p>
            <a:pPr marL="0" indent="0">
              <a:buNone/>
            </a:pPr>
            <a:endParaRPr lang="en-US" sz="2800" dirty="0"/>
          </a:p>
        </p:txBody>
      </p:sp>
      <p:sp>
        <p:nvSpPr>
          <p:cNvPr id="3" name="TextBox 2">
            <a:extLst>
              <a:ext uri="{FF2B5EF4-FFF2-40B4-BE49-F238E27FC236}">
                <a16:creationId xmlns:a16="http://schemas.microsoft.com/office/drawing/2014/main" id="{FF2FEA04-ECD7-AF4F-8978-69B39BCD23E7}"/>
              </a:ext>
            </a:extLst>
          </p:cNvPr>
          <p:cNvSpPr txBox="1"/>
          <p:nvPr/>
        </p:nvSpPr>
        <p:spPr>
          <a:xfrm>
            <a:off x="838200" y="1978347"/>
            <a:ext cx="2862263" cy="954107"/>
          </a:xfrm>
          <a:prstGeom prst="rect">
            <a:avLst/>
          </a:prstGeom>
          <a:noFill/>
        </p:spPr>
        <p:txBody>
          <a:bodyPr wrap="square" rtlCol="0">
            <a:spAutoFit/>
          </a:bodyPr>
          <a:lstStyle/>
          <a:p>
            <a:pPr algn="ctr"/>
            <a:r>
              <a:rPr lang="en-US" sz="2800" dirty="0"/>
              <a:t>Spelling/keystroke errors</a:t>
            </a:r>
          </a:p>
        </p:txBody>
      </p:sp>
      <p:sp>
        <p:nvSpPr>
          <p:cNvPr id="5" name="TextBox 4">
            <a:extLst>
              <a:ext uri="{FF2B5EF4-FFF2-40B4-BE49-F238E27FC236}">
                <a16:creationId xmlns:a16="http://schemas.microsoft.com/office/drawing/2014/main" id="{E2F5C589-8C00-F644-9B60-939A2820D98B}"/>
              </a:ext>
            </a:extLst>
          </p:cNvPr>
          <p:cNvSpPr txBox="1"/>
          <p:nvPr/>
        </p:nvSpPr>
        <p:spPr>
          <a:xfrm>
            <a:off x="4910420" y="2010730"/>
            <a:ext cx="2576346" cy="954107"/>
          </a:xfrm>
          <a:prstGeom prst="rect">
            <a:avLst/>
          </a:prstGeom>
          <a:noFill/>
        </p:spPr>
        <p:txBody>
          <a:bodyPr wrap="square" rtlCol="0">
            <a:spAutoFit/>
          </a:bodyPr>
          <a:lstStyle/>
          <a:p>
            <a:pPr algn="ctr"/>
            <a:r>
              <a:rPr lang="en-US" sz="2800" dirty="0"/>
              <a:t>Multiple names per entity</a:t>
            </a:r>
          </a:p>
        </p:txBody>
      </p:sp>
      <p:pic>
        <p:nvPicPr>
          <p:cNvPr id="7" name="Picture 6">
            <a:extLst>
              <a:ext uri="{FF2B5EF4-FFF2-40B4-BE49-F238E27FC236}">
                <a16:creationId xmlns:a16="http://schemas.microsoft.com/office/drawing/2014/main" id="{DFEB4AC8-9BF4-C749-87F9-8447A3F6A00A}"/>
              </a:ext>
            </a:extLst>
          </p:cNvPr>
          <p:cNvPicPr>
            <a:picLocks noChangeAspect="1"/>
          </p:cNvPicPr>
          <p:nvPr/>
        </p:nvPicPr>
        <p:blipFill>
          <a:blip r:embed="rId2"/>
          <a:stretch>
            <a:fillRect/>
          </a:stretch>
        </p:blipFill>
        <p:spPr>
          <a:xfrm>
            <a:off x="396080" y="3354611"/>
            <a:ext cx="3746500" cy="1488058"/>
          </a:xfrm>
          <a:prstGeom prst="rect">
            <a:avLst/>
          </a:prstGeom>
        </p:spPr>
      </p:pic>
      <p:pic>
        <p:nvPicPr>
          <p:cNvPr id="10" name="Picture 9">
            <a:extLst>
              <a:ext uri="{FF2B5EF4-FFF2-40B4-BE49-F238E27FC236}">
                <a16:creationId xmlns:a16="http://schemas.microsoft.com/office/drawing/2014/main" id="{EFFAAF99-3E1D-144A-A6DF-96A42C97C716}"/>
              </a:ext>
            </a:extLst>
          </p:cNvPr>
          <p:cNvPicPr>
            <a:picLocks noChangeAspect="1"/>
          </p:cNvPicPr>
          <p:nvPr/>
        </p:nvPicPr>
        <p:blipFill>
          <a:blip r:embed="rId3"/>
          <a:stretch>
            <a:fillRect/>
          </a:stretch>
        </p:blipFill>
        <p:spPr>
          <a:xfrm>
            <a:off x="396080" y="5264826"/>
            <a:ext cx="3746500" cy="660400"/>
          </a:xfrm>
          <a:prstGeom prst="rect">
            <a:avLst/>
          </a:prstGeom>
        </p:spPr>
      </p:pic>
      <p:pic>
        <p:nvPicPr>
          <p:cNvPr id="12" name="Picture 11">
            <a:extLst>
              <a:ext uri="{FF2B5EF4-FFF2-40B4-BE49-F238E27FC236}">
                <a16:creationId xmlns:a16="http://schemas.microsoft.com/office/drawing/2014/main" id="{61058470-5CC3-6949-AD45-5E979D5A0117}"/>
              </a:ext>
            </a:extLst>
          </p:cNvPr>
          <p:cNvPicPr>
            <a:picLocks noChangeAspect="1"/>
          </p:cNvPicPr>
          <p:nvPr/>
        </p:nvPicPr>
        <p:blipFill>
          <a:blip r:embed="rId4"/>
          <a:stretch>
            <a:fillRect/>
          </a:stretch>
        </p:blipFill>
        <p:spPr>
          <a:xfrm>
            <a:off x="4537343" y="5154582"/>
            <a:ext cx="3352800" cy="1130300"/>
          </a:xfrm>
          <a:prstGeom prst="rect">
            <a:avLst/>
          </a:prstGeom>
        </p:spPr>
      </p:pic>
      <p:pic>
        <p:nvPicPr>
          <p:cNvPr id="14" name="Picture 13">
            <a:extLst>
              <a:ext uri="{FF2B5EF4-FFF2-40B4-BE49-F238E27FC236}">
                <a16:creationId xmlns:a16="http://schemas.microsoft.com/office/drawing/2014/main" id="{0E7764D8-A46C-7147-B3B8-A901773F50EC}"/>
              </a:ext>
            </a:extLst>
          </p:cNvPr>
          <p:cNvPicPr>
            <a:picLocks noChangeAspect="1"/>
          </p:cNvPicPr>
          <p:nvPr/>
        </p:nvPicPr>
        <p:blipFill>
          <a:blip r:embed="rId5"/>
          <a:stretch>
            <a:fillRect/>
          </a:stretch>
        </p:blipFill>
        <p:spPr>
          <a:xfrm>
            <a:off x="4537343" y="3244367"/>
            <a:ext cx="3352800" cy="1445784"/>
          </a:xfrm>
          <a:prstGeom prst="rect">
            <a:avLst/>
          </a:prstGeom>
        </p:spPr>
      </p:pic>
    </p:spTree>
    <p:extLst>
      <p:ext uri="{BB962C8B-B14F-4D97-AF65-F5344CB8AC3E}">
        <p14:creationId xmlns:p14="http://schemas.microsoft.com/office/powerpoint/2010/main" val="35844787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7B586CA-F36B-524D-BB74-BF48D5003B6F}"/>
              </a:ext>
            </a:extLst>
          </p:cNvPr>
          <p:cNvSpPr>
            <a:spLocks noGrp="1"/>
          </p:cNvSpPr>
          <p:nvPr>
            <p:ph idx="1"/>
          </p:nvPr>
        </p:nvSpPr>
        <p:spPr>
          <a:xfrm>
            <a:off x="838200" y="507731"/>
            <a:ext cx="10515600" cy="1121044"/>
          </a:xfrm>
        </p:spPr>
        <p:txBody>
          <a:bodyPr>
            <a:normAutofit/>
          </a:bodyPr>
          <a:lstStyle/>
          <a:p>
            <a:pPr marL="0" indent="0">
              <a:buNone/>
            </a:pPr>
            <a:r>
              <a:rPr lang="en-US" sz="2800" dirty="0"/>
              <a:t>Today, we’ll analyze a web-scraped manual entry data set.  Some of the challenges associated with this kind of data include:</a:t>
            </a:r>
          </a:p>
          <a:p>
            <a:pPr marL="0" indent="0">
              <a:buNone/>
            </a:pPr>
            <a:endParaRPr lang="en-US" sz="2800" dirty="0"/>
          </a:p>
          <a:p>
            <a:pPr marL="0" indent="0">
              <a:buNone/>
            </a:pPr>
            <a:endParaRPr lang="en-US" sz="2800" dirty="0"/>
          </a:p>
        </p:txBody>
      </p:sp>
      <p:sp>
        <p:nvSpPr>
          <p:cNvPr id="3" name="TextBox 2">
            <a:extLst>
              <a:ext uri="{FF2B5EF4-FFF2-40B4-BE49-F238E27FC236}">
                <a16:creationId xmlns:a16="http://schemas.microsoft.com/office/drawing/2014/main" id="{FF2FEA04-ECD7-AF4F-8978-69B39BCD23E7}"/>
              </a:ext>
            </a:extLst>
          </p:cNvPr>
          <p:cNvSpPr txBox="1"/>
          <p:nvPr/>
        </p:nvSpPr>
        <p:spPr>
          <a:xfrm>
            <a:off x="838200" y="1978347"/>
            <a:ext cx="2862263" cy="954107"/>
          </a:xfrm>
          <a:prstGeom prst="rect">
            <a:avLst/>
          </a:prstGeom>
          <a:noFill/>
        </p:spPr>
        <p:txBody>
          <a:bodyPr wrap="square" rtlCol="0">
            <a:spAutoFit/>
          </a:bodyPr>
          <a:lstStyle/>
          <a:p>
            <a:pPr algn="ctr"/>
            <a:r>
              <a:rPr lang="en-US" sz="2800" dirty="0"/>
              <a:t>Spelling/keystroke errors</a:t>
            </a:r>
          </a:p>
        </p:txBody>
      </p:sp>
      <p:sp>
        <p:nvSpPr>
          <p:cNvPr id="5" name="TextBox 4">
            <a:extLst>
              <a:ext uri="{FF2B5EF4-FFF2-40B4-BE49-F238E27FC236}">
                <a16:creationId xmlns:a16="http://schemas.microsoft.com/office/drawing/2014/main" id="{E2F5C589-8C00-F644-9B60-939A2820D98B}"/>
              </a:ext>
            </a:extLst>
          </p:cNvPr>
          <p:cNvSpPr txBox="1"/>
          <p:nvPr/>
        </p:nvSpPr>
        <p:spPr>
          <a:xfrm>
            <a:off x="4910420" y="2010730"/>
            <a:ext cx="2576346" cy="954107"/>
          </a:xfrm>
          <a:prstGeom prst="rect">
            <a:avLst/>
          </a:prstGeom>
          <a:noFill/>
        </p:spPr>
        <p:txBody>
          <a:bodyPr wrap="square" rtlCol="0">
            <a:spAutoFit/>
          </a:bodyPr>
          <a:lstStyle/>
          <a:p>
            <a:pPr algn="ctr"/>
            <a:r>
              <a:rPr lang="en-US" sz="2800" dirty="0"/>
              <a:t>Multiple names per entity</a:t>
            </a:r>
          </a:p>
        </p:txBody>
      </p:sp>
      <p:sp>
        <p:nvSpPr>
          <p:cNvPr id="6" name="TextBox 5">
            <a:extLst>
              <a:ext uri="{FF2B5EF4-FFF2-40B4-BE49-F238E27FC236}">
                <a16:creationId xmlns:a16="http://schemas.microsoft.com/office/drawing/2014/main" id="{B53EB118-3D36-644D-B3DD-94A6A5B74615}"/>
              </a:ext>
            </a:extLst>
          </p:cNvPr>
          <p:cNvSpPr txBox="1"/>
          <p:nvPr/>
        </p:nvSpPr>
        <p:spPr>
          <a:xfrm>
            <a:off x="8777454" y="2010730"/>
            <a:ext cx="2576346" cy="523220"/>
          </a:xfrm>
          <a:prstGeom prst="rect">
            <a:avLst/>
          </a:prstGeom>
          <a:noFill/>
        </p:spPr>
        <p:txBody>
          <a:bodyPr wrap="none" rtlCol="0">
            <a:spAutoFit/>
          </a:bodyPr>
          <a:lstStyle/>
          <a:p>
            <a:r>
              <a:rPr lang="en-US" sz="2800" dirty="0"/>
              <a:t>Extra characters</a:t>
            </a:r>
          </a:p>
        </p:txBody>
      </p:sp>
      <p:pic>
        <p:nvPicPr>
          <p:cNvPr id="7" name="Picture 6">
            <a:extLst>
              <a:ext uri="{FF2B5EF4-FFF2-40B4-BE49-F238E27FC236}">
                <a16:creationId xmlns:a16="http://schemas.microsoft.com/office/drawing/2014/main" id="{DFEB4AC8-9BF4-C749-87F9-8447A3F6A00A}"/>
              </a:ext>
            </a:extLst>
          </p:cNvPr>
          <p:cNvPicPr>
            <a:picLocks noChangeAspect="1"/>
          </p:cNvPicPr>
          <p:nvPr/>
        </p:nvPicPr>
        <p:blipFill>
          <a:blip r:embed="rId2"/>
          <a:stretch>
            <a:fillRect/>
          </a:stretch>
        </p:blipFill>
        <p:spPr>
          <a:xfrm>
            <a:off x="396080" y="3354611"/>
            <a:ext cx="3746500" cy="1488058"/>
          </a:xfrm>
          <a:prstGeom prst="rect">
            <a:avLst/>
          </a:prstGeom>
        </p:spPr>
      </p:pic>
      <p:pic>
        <p:nvPicPr>
          <p:cNvPr id="10" name="Picture 9">
            <a:extLst>
              <a:ext uri="{FF2B5EF4-FFF2-40B4-BE49-F238E27FC236}">
                <a16:creationId xmlns:a16="http://schemas.microsoft.com/office/drawing/2014/main" id="{EFFAAF99-3E1D-144A-A6DF-96A42C97C716}"/>
              </a:ext>
            </a:extLst>
          </p:cNvPr>
          <p:cNvPicPr>
            <a:picLocks noChangeAspect="1"/>
          </p:cNvPicPr>
          <p:nvPr/>
        </p:nvPicPr>
        <p:blipFill>
          <a:blip r:embed="rId3"/>
          <a:stretch>
            <a:fillRect/>
          </a:stretch>
        </p:blipFill>
        <p:spPr>
          <a:xfrm>
            <a:off x="396080" y="5264826"/>
            <a:ext cx="3746500" cy="660400"/>
          </a:xfrm>
          <a:prstGeom prst="rect">
            <a:avLst/>
          </a:prstGeom>
        </p:spPr>
      </p:pic>
      <p:pic>
        <p:nvPicPr>
          <p:cNvPr id="12" name="Picture 11">
            <a:extLst>
              <a:ext uri="{FF2B5EF4-FFF2-40B4-BE49-F238E27FC236}">
                <a16:creationId xmlns:a16="http://schemas.microsoft.com/office/drawing/2014/main" id="{61058470-5CC3-6949-AD45-5E979D5A0117}"/>
              </a:ext>
            </a:extLst>
          </p:cNvPr>
          <p:cNvPicPr>
            <a:picLocks noChangeAspect="1"/>
          </p:cNvPicPr>
          <p:nvPr/>
        </p:nvPicPr>
        <p:blipFill>
          <a:blip r:embed="rId4"/>
          <a:stretch>
            <a:fillRect/>
          </a:stretch>
        </p:blipFill>
        <p:spPr>
          <a:xfrm>
            <a:off x="4537343" y="5154582"/>
            <a:ext cx="3352800" cy="1130300"/>
          </a:xfrm>
          <a:prstGeom prst="rect">
            <a:avLst/>
          </a:prstGeom>
        </p:spPr>
      </p:pic>
      <p:pic>
        <p:nvPicPr>
          <p:cNvPr id="14" name="Picture 13">
            <a:extLst>
              <a:ext uri="{FF2B5EF4-FFF2-40B4-BE49-F238E27FC236}">
                <a16:creationId xmlns:a16="http://schemas.microsoft.com/office/drawing/2014/main" id="{0E7764D8-A46C-7147-B3B8-A901773F50EC}"/>
              </a:ext>
            </a:extLst>
          </p:cNvPr>
          <p:cNvPicPr>
            <a:picLocks noChangeAspect="1"/>
          </p:cNvPicPr>
          <p:nvPr/>
        </p:nvPicPr>
        <p:blipFill>
          <a:blip r:embed="rId5"/>
          <a:stretch>
            <a:fillRect/>
          </a:stretch>
        </p:blipFill>
        <p:spPr>
          <a:xfrm>
            <a:off x="4537343" y="3244367"/>
            <a:ext cx="3352800" cy="1445784"/>
          </a:xfrm>
          <a:prstGeom prst="rect">
            <a:avLst/>
          </a:prstGeom>
        </p:spPr>
      </p:pic>
      <p:pic>
        <p:nvPicPr>
          <p:cNvPr id="16" name="Picture 15">
            <a:extLst>
              <a:ext uri="{FF2B5EF4-FFF2-40B4-BE49-F238E27FC236}">
                <a16:creationId xmlns:a16="http://schemas.microsoft.com/office/drawing/2014/main" id="{1BFC196C-EF69-ED4F-B733-BF36399B7576}"/>
              </a:ext>
            </a:extLst>
          </p:cNvPr>
          <p:cNvPicPr>
            <a:picLocks noChangeAspect="1"/>
          </p:cNvPicPr>
          <p:nvPr/>
        </p:nvPicPr>
        <p:blipFill>
          <a:blip r:embed="rId6"/>
          <a:stretch>
            <a:fillRect/>
          </a:stretch>
        </p:blipFill>
        <p:spPr>
          <a:xfrm>
            <a:off x="8284907" y="3354611"/>
            <a:ext cx="3561440" cy="1335540"/>
          </a:xfrm>
          <a:prstGeom prst="rect">
            <a:avLst/>
          </a:prstGeom>
        </p:spPr>
      </p:pic>
      <p:pic>
        <p:nvPicPr>
          <p:cNvPr id="20" name="Picture 19">
            <a:extLst>
              <a:ext uri="{FF2B5EF4-FFF2-40B4-BE49-F238E27FC236}">
                <a16:creationId xmlns:a16="http://schemas.microsoft.com/office/drawing/2014/main" id="{D2650649-7E8D-834B-9148-2D4D496E80CE}"/>
              </a:ext>
            </a:extLst>
          </p:cNvPr>
          <p:cNvPicPr>
            <a:picLocks noChangeAspect="1"/>
          </p:cNvPicPr>
          <p:nvPr/>
        </p:nvPicPr>
        <p:blipFill>
          <a:blip r:embed="rId7"/>
          <a:stretch>
            <a:fillRect/>
          </a:stretch>
        </p:blipFill>
        <p:spPr>
          <a:xfrm>
            <a:off x="8484477" y="5161562"/>
            <a:ext cx="3162300" cy="698500"/>
          </a:xfrm>
          <a:prstGeom prst="rect">
            <a:avLst/>
          </a:prstGeom>
        </p:spPr>
      </p:pic>
      <p:sp>
        <p:nvSpPr>
          <p:cNvPr id="23" name="Right Arrow 22">
            <a:extLst>
              <a:ext uri="{FF2B5EF4-FFF2-40B4-BE49-F238E27FC236}">
                <a16:creationId xmlns:a16="http://schemas.microsoft.com/office/drawing/2014/main" id="{2809447B-5ADB-B84C-96D6-3B2BC2314657}"/>
              </a:ext>
            </a:extLst>
          </p:cNvPr>
          <p:cNvSpPr/>
          <p:nvPr/>
        </p:nvSpPr>
        <p:spPr>
          <a:xfrm rot="16200000">
            <a:off x="8685857" y="5886172"/>
            <a:ext cx="630537" cy="2976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2E6A0EE2-095E-3B4A-A897-D03D1991CE42}"/>
              </a:ext>
            </a:extLst>
          </p:cNvPr>
          <p:cNvSpPr/>
          <p:nvPr/>
        </p:nvSpPr>
        <p:spPr>
          <a:xfrm rot="16200000">
            <a:off x="10889704" y="5886172"/>
            <a:ext cx="630537" cy="2976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ight Arrow 24">
            <a:extLst>
              <a:ext uri="{FF2B5EF4-FFF2-40B4-BE49-F238E27FC236}">
                <a16:creationId xmlns:a16="http://schemas.microsoft.com/office/drawing/2014/main" id="{EBC44D80-5C8D-2443-BAD6-13FDE07D4461}"/>
              </a:ext>
            </a:extLst>
          </p:cNvPr>
          <p:cNvSpPr/>
          <p:nvPr/>
        </p:nvSpPr>
        <p:spPr>
          <a:xfrm rot="14337747">
            <a:off x="11480652" y="4522527"/>
            <a:ext cx="630537" cy="2976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9621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0F7C574-97B9-F14A-A8D1-C7C412F1BC27}"/>
              </a:ext>
            </a:extLst>
          </p:cNvPr>
          <p:cNvPicPr>
            <a:picLocks noChangeAspect="1"/>
          </p:cNvPicPr>
          <p:nvPr/>
        </p:nvPicPr>
        <p:blipFill>
          <a:blip r:embed="rId2"/>
          <a:stretch>
            <a:fillRect/>
          </a:stretch>
        </p:blipFill>
        <p:spPr>
          <a:xfrm>
            <a:off x="300037" y="284440"/>
            <a:ext cx="11591925" cy="1279413"/>
          </a:xfrm>
          <a:prstGeom prst="rect">
            <a:avLst/>
          </a:prstGeom>
        </p:spPr>
      </p:pic>
      <p:sp>
        <p:nvSpPr>
          <p:cNvPr id="12" name="Rectangular Callout 11">
            <a:extLst>
              <a:ext uri="{FF2B5EF4-FFF2-40B4-BE49-F238E27FC236}">
                <a16:creationId xmlns:a16="http://schemas.microsoft.com/office/drawing/2014/main" id="{2A9670F7-2BB8-5041-A962-6E1EDF8FFDD7}"/>
              </a:ext>
            </a:extLst>
          </p:cNvPr>
          <p:cNvSpPr/>
          <p:nvPr/>
        </p:nvSpPr>
        <p:spPr>
          <a:xfrm>
            <a:off x="3402805" y="1686507"/>
            <a:ext cx="8489157" cy="4887053"/>
          </a:xfrm>
          <a:prstGeom prst="wedgeRectCallout">
            <a:avLst>
              <a:gd name="adj1" fmla="val 35865"/>
              <a:gd name="adj2" fmla="val -59490"/>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CA6E5B30-C690-D84F-8BA4-F84072F2D578}"/>
              </a:ext>
            </a:extLst>
          </p:cNvPr>
          <p:cNvPicPr>
            <a:picLocks noChangeAspect="1"/>
          </p:cNvPicPr>
          <p:nvPr/>
        </p:nvPicPr>
        <p:blipFill>
          <a:blip r:embed="rId3"/>
          <a:stretch>
            <a:fillRect/>
          </a:stretch>
        </p:blipFill>
        <p:spPr>
          <a:xfrm>
            <a:off x="3524249" y="1784483"/>
            <a:ext cx="8249161" cy="4674777"/>
          </a:xfrm>
          <a:prstGeom prst="rect">
            <a:avLst/>
          </a:prstGeom>
        </p:spPr>
      </p:pic>
      <p:sp>
        <p:nvSpPr>
          <p:cNvPr id="13" name="TextBox 12">
            <a:extLst>
              <a:ext uri="{FF2B5EF4-FFF2-40B4-BE49-F238E27FC236}">
                <a16:creationId xmlns:a16="http://schemas.microsoft.com/office/drawing/2014/main" id="{6D6BC657-1B84-B449-81A5-C04AA3AEB15F}"/>
              </a:ext>
            </a:extLst>
          </p:cNvPr>
          <p:cNvSpPr txBox="1"/>
          <p:nvPr/>
        </p:nvSpPr>
        <p:spPr>
          <a:xfrm>
            <a:off x="269591" y="2360318"/>
            <a:ext cx="3014662" cy="3539430"/>
          </a:xfrm>
          <a:prstGeom prst="rect">
            <a:avLst/>
          </a:prstGeom>
          <a:noFill/>
        </p:spPr>
        <p:txBody>
          <a:bodyPr wrap="square" rtlCol="0">
            <a:spAutoFit/>
          </a:bodyPr>
          <a:lstStyle/>
          <a:p>
            <a:pPr marL="457200" indent="-457200">
              <a:buFont typeface="Arial" panose="020B0604020202020204" pitchFamily="34" charset="0"/>
              <a:buChar char="•"/>
            </a:pPr>
            <a:r>
              <a:rPr lang="en-US" sz="2800" dirty="0"/>
              <a:t>Degree</a:t>
            </a:r>
          </a:p>
          <a:p>
            <a:pPr marL="457200" indent="-457200">
              <a:buFont typeface="Arial" panose="020B0604020202020204" pitchFamily="34" charset="0"/>
              <a:buChar char="•"/>
            </a:pPr>
            <a:r>
              <a:rPr lang="en-US" sz="2800" dirty="0"/>
              <a:t>Subject</a:t>
            </a:r>
          </a:p>
          <a:p>
            <a:pPr marL="457200" indent="-457200">
              <a:buFont typeface="Arial" panose="020B0604020202020204" pitchFamily="34" charset="0"/>
              <a:buChar char="•"/>
            </a:pPr>
            <a:r>
              <a:rPr lang="en-US" sz="2800" dirty="0"/>
              <a:t>Application year</a:t>
            </a:r>
          </a:p>
          <a:p>
            <a:pPr marL="457200" indent="-457200">
              <a:buFont typeface="Arial" panose="020B0604020202020204" pitchFamily="34" charset="0"/>
              <a:buChar char="•"/>
            </a:pPr>
            <a:r>
              <a:rPr lang="en-US" sz="2800" dirty="0"/>
              <a:t>School name</a:t>
            </a:r>
          </a:p>
          <a:p>
            <a:pPr marL="457200" indent="-457200">
              <a:buFont typeface="Arial" panose="020B0604020202020204" pitchFamily="34" charset="0"/>
              <a:buChar char="•"/>
            </a:pPr>
            <a:r>
              <a:rPr lang="en-US" sz="2800" dirty="0"/>
              <a:t>Decision</a:t>
            </a:r>
          </a:p>
          <a:p>
            <a:pPr marL="457200" indent="-457200">
              <a:buFont typeface="Arial" panose="020B0604020202020204" pitchFamily="34" charset="0"/>
              <a:buChar char="•"/>
            </a:pPr>
            <a:r>
              <a:rPr lang="en-US" sz="2800" dirty="0"/>
              <a:t>Decision date</a:t>
            </a:r>
          </a:p>
          <a:p>
            <a:pPr marL="457200" indent="-457200">
              <a:buFont typeface="Arial" panose="020B0604020202020204" pitchFamily="34" charset="0"/>
              <a:buChar char="•"/>
            </a:pPr>
            <a:r>
              <a:rPr lang="en-US" sz="2800" dirty="0"/>
              <a:t>Notes</a:t>
            </a:r>
          </a:p>
          <a:p>
            <a:pPr marL="457200" indent="-457200">
              <a:buFont typeface="Arial" panose="020B0604020202020204" pitchFamily="34" charset="0"/>
              <a:buChar char="•"/>
            </a:pPr>
            <a:endParaRPr lang="en-US" sz="2800" dirty="0"/>
          </a:p>
        </p:txBody>
      </p:sp>
    </p:spTree>
    <p:extLst>
      <p:ext uri="{BB962C8B-B14F-4D97-AF65-F5344CB8AC3E}">
        <p14:creationId xmlns:p14="http://schemas.microsoft.com/office/powerpoint/2010/main" val="24737316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5E97DF4-0991-1E4B-8CF2-BF4A907DCD72}"/>
              </a:ext>
            </a:extLst>
          </p:cNvPr>
          <p:cNvPicPr>
            <a:picLocks noChangeAspect="1"/>
          </p:cNvPicPr>
          <p:nvPr/>
        </p:nvPicPr>
        <p:blipFill>
          <a:blip r:embed="rId2"/>
          <a:stretch>
            <a:fillRect/>
          </a:stretch>
        </p:blipFill>
        <p:spPr>
          <a:xfrm>
            <a:off x="201568" y="4572000"/>
            <a:ext cx="11788864" cy="2061367"/>
          </a:xfrm>
          <a:prstGeom prst="rect">
            <a:avLst/>
          </a:prstGeom>
        </p:spPr>
      </p:pic>
      <p:pic>
        <p:nvPicPr>
          <p:cNvPr id="7" name="Picture 6">
            <a:extLst>
              <a:ext uri="{FF2B5EF4-FFF2-40B4-BE49-F238E27FC236}">
                <a16:creationId xmlns:a16="http://schemas.microsoft.com/office/drawing/2014/main" id="{2C82A62C-D8A1-194F-B7AF-29453258B021}"/>
              </a:ext>
            </a:extLst>
          </p:cNvPr>
          <p:cNvPicPr>
            <a:picLocks noChangeAspect="1"/>
          </p:cNvPicPr>
          <p:nvPr/>
        </p:nvPicPr>
        <p:blipFill>
          <a:blip r:embed="rId3"/>
          <a:stretch>
            <a:fillRect/>
          </a:stretch>
        </p:blipFill>
        <p:spPr>
          <a:xfrm>
            <a:off x="2920206" y="261867"/>
            <a:ext cx="6351588" cy="4048265"/>
          </a:xfrm>
          <a:prstGeom prst="rect">
            <a:avLst/>
          </a:prstGeom>
        </p:spPr>
      </p:pic>
    </p:spTree>
    <p:extLst>
      <p:ext uri="{BB962C8B-B14F-4D97-AF65-F5344CB8AC3E}">
        <p14:creationId xmlns:p14="http://schemas.microsoft.com/office/powerpoint/2010/main" val="8232062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7B586CA-F36B-524D-BB74-BF48D5003B6F}"/>
              </a:ext>
            </a:extLst>
          </p:cNvPr>
          <p:cNvSpPr>
            <a:spLocks noGrp="1"/>
          </p:cNvSpPr>
          <p:nvPr>
            <p:ph idx="1"/>
          </p:nvPr>
        </p:nvSpPr>
        <p:spPr>
          <a:xfrm>
            <a:off x="838200" y="507731"/>
            <a:ext cx="10515600" cy="5764482"/>
          </a:xfrm>
        </p:spPr>
        <p:txBody>
          <a:bodyPr>
            <a:normAutofit fontScale="92500" lnSpcReduction="10000"/>
          </a:bodyPr>
          <a:lstStyle/>
          <a:p>
            <a:pPr marL="0" indent="0">
              <a:buNone/>
            </a:pPr>
            <a:r>
              <a:rPr lang="en-US" sz="2800" b="1" dirty="0"/>
              <a:t>Exercise: </a:t>
            </a:r>
            <a:r>
              <a:rPr lang="en-US" sz="2800" dirty="0"/>
              <a:t>use </a:t>
            </a:r>
            <a:r>
              <a:rPr lang="en-US" sz="2800" dirty="0" err="1">
                <a:latin typeface="Courier New" panose="02070309020205020404" pitchFamily="49" charset="0"/>
                <a:cs typeface="Courier New" panose="02070309020205020404" pitchFamily="49" charset="0"/>
              </a:rPr>
              <a:t>tidyverse</a:t>
            </a:r>
            <a:r>
              <a:rPr lang="en-US" sz="2800" dirty="0"/>
              <a:t>-compliant functions to investigate the admissions results data. (Jump to script)</a:t>
            </a:r>
          </a:p>
          <a:p>
            <a:pPr marL="0" indent="0">
              <a:buNone/>
            </a:pPr>
            <a:endParaRPr lang="en-US" sz="2800" dirty="0"/>
          </a:p>
          <a:p>
            <a:pPr marL="0" indent="0">
              <a:buNone/>
            </a:pPr>
            <a:endParaRPr lang="en-US" sz="2800" dirty="0"/>
          </a:p>
          <a:p>
            <a:r>
              <a:rPr lang="en-US" sz="2800" dirty="0"/>
              <a:t>Compute the mean GPA (0 &lt; </a:t>
            </a:r>
            <a:r>
              <a:rPr lang="en-US" sz="2800" dirty="0" err="1"/>
              <a:t>gpa</a:t>
            </a:r>
            <a:r>
              <a:rPr lang="en-US" sz="2800" dirty="0"/>
              <a:t> &lt;= 4) for PhD applicants only</a:t>
            </a:r>
          </a:p>
          <a:p>
            <a:endParaRPr lang="en-US" sz="2800" dirty="0"/>
          </a:p>
          <a:p>
            <a:endParaRPr lang="en-US" sz="2800" dirty="0"/>
          </a:p>
          <a:p>
            <a:r>
              <a:rPr lang="en-US" sz="2800" dirty="0"/>
              <a:t>Compute the mean </a:t>
            </a:r>
            <a:r>
              <a:rPr lang="en-US" sz="2800" i="1" dirty="0"/>
              <a:t>total</a:t>
            </a:r>
            <a:r>
              <a:rPr lang="en-US" sz="2800" dirty="0"/>
              <a:t> GRE scores (130 &lt;= </a:t>
            </a:r>
            <a:r>
              <a:rPr lang="en-US" sz="2800" dirty="0" err="1"/>
              <a:t>gre</a:t>
            </a:r>
            <a:r>
              <a:rPr lang="en-US" sz="2800" dirty="0"/>
              <a:t>_* &lt;= 170) for PhD applicants only</a:t>
            </a:r>
          </a:p>
          <a:p>
            <a:endParaRPr lang="en-US" sz="2800" dirty="0"/>
          </a:p>
          <a:p>
            <a:endParaRPr lang="en-US" sz="2800" dirty="0"/>
          </a:p>
          <a:p>
            <a:r>
              <a:rPr lang="en-US" sz="2800" dirty="0"/>
              <a:t>Print the 50 schools with the most results overall in descending order</a:t>
            </a:r>
          </a:p>
          <a:p>
            <a:endParaRPr lang="en-US" sz="2800" dirty="0"/>
          </a:p>
          <a:p>
            <a:endParaRPr lang="en-US" sz="2800" dirty="0"/>
          </a:p>
          <a:p>
            <a:endParaRPr lang="en-US" sz="2800" dirty="0"/>
          </a:p>
        </p:txBody>
      </p:sp>
    </p:spTree>
    <p:extLst>
      <p:ext uri="{BB962C8B-B14F-4D97-AF65-F5344CB8AC3E}">
        <p14:creationId xmlns:p14="http://schemas.microsoft.com/office/powerpoint/2010/main" val="40339377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id="{F926FE8B-648C-3B40-AF57-0367E9A2F5E1}"/>
              </a:ext>
            </a:extLst>
          </p:cNvPr>
          <p:cNvGraphicFramePr>
            <a:graphicFrameLocks/>
          </p:cNvGraphicFramePr>
          <p:nvPr>
            <p:extLst>
              <p:ext uri="{D42A27DB-BD31-4B8C-83A1-F6EECF244321}">
                <p14:modId xmlns:p14="http://schemas.microsoft.com/office/powerpoint/2010/main" val="1469770851"/>
              </p:ext>
            </p:extLst>
          </p:nvPr>
        </p:nvGraphicFramePr>
        <p:xfrm>
          <a:off x="838200" y="4861420"/>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1">
            <a:extLst>
              <a:ext uri="{FF2B5EF4-FFF2-40B4-BE49-F238E27FC236}">
                <a16:creationId xmlns:a16="http://schemas.microsoft.com/office/drawing/2014/main" id="{9C338E6C-1171-6C48-BDE7-14914BDD0D32}"/>
              </a:ext>
            </a:extLst>
          </p:cNvPr>
          <p:cNvSpPr txBox="1">
            <a:spLocks/>
          </p:cNvSpPr>
          <p:nvPr/>
        </p:nvSpPr>
        <p:spPr bwMode="black">
          <a:xfrm>
            <a:off x="1600200" y="2386744"/>
            <a:ext cx="8991600" cy="16459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COMBINING DATA SETS</a:t>
            </a:r>
          </a:p>
        </p:txBody>
      </p:sp>
    </p:spTree>
    <p:extLst>
      <p:ext uri="{BB962C8B-B14F-4D97-AF65-F5344CB8AC3E}">
        <p14:creationId xmlns:p14="http://schemas.microsoft.com/office/powerpoint/2010/main" val="33707373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E7F2BD9-92A0-904D-B21F-3F8E0F1B497B}"/>
              </a:ext>
            </a:extLst>
          </p:cNvPr>
          <p:cNvPicPr>
            <a:picLocks noChangeAspect="1"/>
          </p:cNvPicPr>
          <p:nvPr/>
        </p:nvPicPr>
        <p:blipFill>
          <a:blip r:embed="rId2"/>
          <a:stretch>
            <a:fillRect/>
          </a:stretch>
        </p:blipFill>
        <p:spPr>
          <a:xfrm>
            <a:off x="906435" y="203287"/>
            <a:ext cx="10379129" cy="6451425"/>
          </a:xfrm>
          <a:prstGeom prst="rect">
            <a:avLst/>
          </a:prstGeom>
        </p:spPr>
      </p:pic>
    </p:spTree>
    <p:extLst>
      <p:ext uri="{BB962C8B-B14F-4D97-AF65-F5344CB8AC3E}">
        <p14:creationId xmlns:p14="http://schemas.microsoft.com/office/powerpoint/2010/main" val="2623848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B1ED-2BE2-FE46-9E83-57DC5F277579}"/>
              </a:ext>
            </a:extLst>
          </p:cNvPr>
          <p:cNvSpPr>
            <a:spLocks noGrp="1"/>
          </p:cNvSpPr>
          <p:nvPr>
            <p:ph type="title"/>
          </p:nvPr>
        </p:nvSpPr>
        <p:spPr>
          <a:xfrm>
            <a:off x="498763" y="311549"/>
            <a:ext cx="11127179" cy="874314"/>
          </a:xfrm>
        </p:spPr>
        <p:txBody>
          <a:bodyPr>
            <a:normAutofit/>
          </a:bodyPr>
          <a:lstStyle/>
          <a:p>
            <a:r>
              <a:rPr lang="en-US" dirty="0"/>
              <a:t>Workshop Resources</a:t>
            </a:r>
          </a:p>
        </p:txBody>
      </p:sp>
      <p:sp>
        <p:nvSpPr>
          <p:cNvPr id="3" name="Content Placeholder 2">
            <a:extLst>
              <a:ext uri="{FF2B5EF4-FFF2-40B4-BE49-F238E27FC236}">
                <a16:creationId xmlns:a16="http://schemas.microsoft.com/office/drawing/2014/main" id="{51AA4E76-F34D-E04E-B2AB-D0238C7799ED}"/>
              </a:ext>
            </a:extLst>
          </p:cNvPr>
          <p:cNvSpPr>
            <a:spLocks noGrp="1"/>
          </p:cNvSpPr>
          <p:nvPr>
            <p:ph idx="1"/>
          </p:nvPr>
        </p:nvSpPr>
        <p:spPr>
          <a:xfrm>
            <a:off x="498763" y="1386073"/>
            <a:ext cx="11127179" cy="5160378"/>
          </a:xfrm>
        </p:spPr>
        <p:txBody>
          <a:bodyPr>
            <a:normAutofit/>
          </a:bodyPr>
          <a:lstStyle/>
          <a:p>
            <a:pPr marL="0" indent="0">
              <a:buNone/>
            </a:pPr>
            <a:r>
              <a:rPr lang="en-US" sz="2800" dirty="0"/>
              <a:t>All materials, including these slides, R scripts, and an </a:t>
            </a:r>
            <a:r>
              <a:rPr lang="en-US" sz="2800" dirty="0" err="1"/>
              <a:t>RMarkdown</a:t>
            </a:r>
            <a:r>
              <a:rPr lang="en-US" sz="2800" dirty="0"/>
              <a:t> version of this workshop (for those who prefer) are available here:</a:t>
            </a:r>
          </a:p>
          <a:p>
            <a:pPr marL="0" indent="0" algn="ctr">
              <a:buNone/>
            </a:pPr>
            <a:r>
              <a:rPr lang="en-US" sz="2800" dirty="0">
                <a:hlinkClick r:id="rId2"/>
              </a:rPr>
              <a:t>https://github.com/allemanau/NUIT_text_matching_workshop</a:t>
            </a:r>
            <a:endParaRPr lang="en-US" sz="2800" dirty="0"/>
          </a:p>
          <a:p>
            <a:pPr marL="0" indent="0">
              <a:buNone/>
            </a:pPr>
            <a:endParaRPr lang="en-US" sz="2800" dirty="0"/>
          </a:p>
        </p:txBody>
      </p:sp>
      <p:pic>
        <p:nvPicPr>
          <p:cNvPr id="12" name="Picture 11">
            <a:extLst>
              <a:ext uri="{FF2B5EF4-FFF2-40B4-BE49-F238E27FC236}">
                <a16:creationId xmlns:a16="http://schemas.microsoft.com/office/drawing/2014/main" id="{72E6321C-3218-824B-96F0-9821E8B225BF}"/>
              </a:ext>
            </a:extLst>
          </p:cNvPr>
          <p:cNvPicPr>
            <a:picLocks noChangeAspect="1"/>
          </p:cNvPicPr>
          <p:nvPr/>
        </p:nvPicPr>
        <p:blipFill>
          <a:blip r:embed="rId3"/>
          <a:stretch>
            <a:fillRect/>
          </a:stretch>
        </p:blipFill>
        <p:spPr>
          <a:xfrm>
            <a:off x="1780864" y="3039547"/>
            <a:ext cx="8562975" cy="3506904"/>
          </a:xfrm>
          <a:prstGeom prst="rect">
            <a:avLst/>
          </a:prstGeom>
        </p:spPr>
      </p:pic>
      <p:sp>
        <p:nvSpPr>
          <p:cNvPr id="13" name="Right Arrow 12">
            <a:extLst>
              <a:ext uri="{FF2B5EF4-FFF2-40B4-BE49-F238E27FC236}">
                <a16:creationId xmlns:a16="http://schemas.microsoft.com/office/drawing/2014/main" id="{22CF68F6-FAC6-D14A-A5AD-F04E7218B5CF}"/>
              </a:ext>
            </a:extLst>
          </p:cNvPr>
          <p:cNvSpPr/>
          <p:nvPr/>
        </p:nvSpPr>
        <p:spPr>
          <a:xfrm rot="3727237">
            <a:off x="8816471" y="4491740"/>
            <a:ext cx="1122119" cy="41250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62485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37E7D97-F2D3-FC41-83CB-87845C243DC5}"/>
              </a:ext>
            </a:extLst>
          </p:cNvPr>
          <p:cNvPicPr>
            <a:picLocks noChangeAspect="1"/>
          </p:cNvPicPr>
          <p:nvPr/>
        </p:nvPicPr>
        <p:blipFill>
          <a:blip r:embed="rId2"/>
          <a:stretch>
            <a:fillRect/>
          </a:stretch>
        </p:blipFill>
        <p:spPr>
          <a:xfrm>
            <a:off x="2239566" y="408647"/>
            <a:ext cx="7712868" cy="1617929"/>
          </a:xfrm>
          <a:prstGeom prst="rect">
            <a:avLst/>
          </a:prstGeom>
        </p:spPr>
      </p:pic>
      <p:pic>
        <p:nvPicPr>
          <p:cNvPr id="13" name="Picture 12">
            <a:extLst>
              <a:ext uri="{FF2B5EF4-FFF2-40B4-BE49-F238E27FC236}">
                <a16:creationId xmlns:a16="http://schemas.microsoft.com/office/drawing/2014/main" id="{DCEC46F7-7D77-484B-BCF2-A474898AFCB7}"/>
              </a:ext>
            </a:extLst>
          </p:cNvPr>
          <p:cNvPicPr>
            <a:picLocks noChangeAspect="1"/>
          </p:cNvPicPr>
          <p:nvPr/>
        </p:nvPicPr>
        <p:blipFill>
          <a:blip r:embed="rId3"/>
          <a:stretch>
            <a:fillRect/>
          </a:stretch>
        </p:blipFill>
        <p:spPr>
          <a:xfrm>
            <a:off x="1377647" y="2251342"/>
            <a:ext cx="9436706" cy="4198011"/>
          </a:xfrm>
          <a:prstGeom prst="rect">
            <a:avLst/>
          </a:prstGeom>
        </p:spPr>
      </p:pic>
    </p:spTree>
    <p:extLst>
      <p:ext uri="{BB962C8B-B14F-4D97-AF65-F5344CB8AC3E}">
        <p14:creationId xmlns:p14="http://schemas.microsoft.com/office/powerpoint/2010/main" val="2314753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a:t>Goal: </a:t>
            </a:r>
            <a:r>
              <a:rPr lang="en-US" sz="2800" dirty="0"/>
              <a:t>we want to combine the rankings from the first table with the admissions results from the second table where the </a:t>
            </a:r>
            <a:r>
              <a:rPr lang="en-US" sz="2800" dirty="0">
                <a:latin typeface="+mj-lt"/>
                <a:cs typeface="Courier New" panose="02070309020205020404" pitchFamily="49" charset="0"/>
              </a:rPr>
              <a:t>institution name</a:t>
            </a:r>
            <a:r>
              <a:rPr lang="en-US" sz="2800" dirty="0"/>
              <a:t> matches into a single table – otherwise known as a </a:t>
            </a:r>
            <a:r>
              <a:rPr lang="en-US" sz="2800" b="1" dirty="0"/>
              <a:t>join</a:t>
            </a:r>
            <a:r>
              <a:rPr lang="en-US" sz="2800" dirty="0"/>
              <a:t> or </a:t>
            </a:r>
            <a:r>
              <a:rPr lang="en-US" sz="2800" b="1" dirty="0"/>
              <a:t>inner join</a:t>
            </a:r>
            <a:r>
              <a:rPr lang="en-US" sz="2800" dirty="0"/>
              <a:t>.</a:t>
            </a:r>
          </a:p>
          <a:p>
            <a:pPr marL="0" indent="0">
              <a:buNone/>
            </a:pPr>
            <a:endParaRPr lang="en-US" sz="2800" dirty="0"/>
          </a:p>
          <a:p>
            <a:pPr marL="0" indent="0">
              <a:buNone/>
            </a:pPr>
            <a:endParaRPr lang="en-US" sz="2800" dirty="0"/>
          </a:p>
          <a:p>
            <a:pPr marL="0" indent="0">
              <a:buNone/>
            </a:pPr>
            <a:endParaRPr lang="en-US" sz="2800" dirty="0"/>
          </a:p>
          <a:p>
            <a:pPr marL="0" indent="0">
              <a:buNone/>
            </a:pPr>
            <a:r>
              <a:rPr lang="en-US" sz="2800" dirty="0">
                <a:latin typeface="Courier New" panose="02070309020205020404" pitchFamily="49" charset="0"/>
                <a:cs typeface="Courier New" panose="02070309020205020404" pitchFamily="49" charset="0"/>
              </a:rPr>
              <a:t>x</a:t>
            </a:r>
            <a:r>
              <a:rPr lang="en-US" sz="2800" dirty="0"/>
              <a:t>: name of first table</a:t>
            </a:r>
          </a:p>
          <a:p>
            <a:pPr marL="0" indent="0">
              <a:buNone/>
            </a:pPr>
            <a:r>
              <a:rPr lang="en-US" sz="2800" dirty="0">
                <a:latin typeface="Courier New" panose="02070309020205020404" pitchFamily="49" charset="0"/>
                <a:cs typeface="Courier New" panose="02070309020205020404" pitchFamily="49" charset="0"/>
              </a:rPr>
              <a:t>y</a:t>
            </a:r>
            <a:r>
              <a:rPr lang="en-US" sz="2800" dirty="0"/>
              <a:t>: name of first table</a:t>
            </a:r>
          </a:p>
          <a:p>
            <a:pPr marL="0" indent="0">
              <a:buNone/>
            </a:pPr>
            <a:r>
              <a:rPr lang="en-US" sz="2800" dirty="0">
                <a:latin typeface="Courier New" panose="02070309020205020404" pitchFamily="49" charset="0"/>
                <a:cs typeface="Courier New" panose="02070309020205020404" pitchFamily="49" charset="0"/>
              </a:rPr>
              <a:t>by</a:t>
            </a:r>
            <a:r>
              <a:rPr lang="en-US" sz="2800" dirty="0"/>
              <a:t>:  the name(s) of the </a:t>
            </a:r>
            <a:r>
              <a:rPr lang="en-US" sz="2800" b="1" dirty="0"/>
              <a:t>key(s)</a:t>
            </a:r>
            <a:r>
              <a:rPr lang="en-US" sz="2800" dirty="0"/>
              <a:t>, or column with values to be matched between </a:t>
            </a:r>
            <a:r>
              <a:rPr lang="en-US" sz="2800" dirty="0">
                <a:latin typeface="Courier New" panose="02070309020205020404" pitchFamily="49" charset="0"/>
                <a:cs typeface="Courier New" panose="02070309020205020404" pitchFamily="49" charset="0"/>
              </a:rPr>
              <a:t>x</a:t>
            </a:r>
            <a:r>
              <a:rPr lang="en-US" sz="2800" dirty="0"/>
              <a:t> and </a:t>
            </a:r>
            <a:r>
              <a:rPr lang="en-US" sz="2800" dirty="0">
                <a:latin typeface="Courier New" panose="02070309020205020404" pitchFamily="49" charset="0"/>
                <a:cs typeface="Courier New" panose="02070309020205020404" pitchFamily="49" charset="0"/>
              </a:rPr>
              <a:t>y</a:t>
            </a:r>
          </a:p>
          <a:p>
            <a:pPr marL="0" indent="0">
              <a:buNone/>
            </a:pPr>
            <a:r>
              <a:rPr lang="en-US" sz="2800" dirty="0">
                <a:latin typeface="Courier New" panose="02070309020205020404" pitchFamily="49" charset="0"/>
                <a:cs typeface="Courier New" panose="02070309020205020404" pitchFamily="49" charset="0"/>
              </a:rPr>
              <a:t>suffix</a:t>
            </a:r>
            <a:r>
              <a:rPr lang="en-US" sz="2800" dirty="0">
                <a:cs typeface="Courier New" panose="02070309020205020404" pitchFamily="49" charset="0"/>
              </a:rPr>
              <a:t>: suffix to distinguish non-key columns with names in both </a:t>
            </a:r>
            <a:r>
              <a:rPr lang="en-US" sz="2800" dirty="0">
                <a:latin typeface="Courier New" panose="02070309020205020404" pitchFamily="49" charset="0"/>
                <a:cs typeface="Courier New" panose="02070309020205020404" pitchFamily="49" charset="0"/>
              </a:rPr>
              <a:t>x</a:t>
            </a:r>
            <a:r>
              <a:rPr lang="en-US" sz="2800" dirty="0">
                <a:cs typeface="Courier New" panose="02070309020205020404" pitchFamily="49" charset="0"/>
              </a:rPr>
              <a:t> and </a:t>
            </a:r>
            <a:r>
              <a:rPr lang="en-US" sz="2800" dirty="0">
                <a:latin typeface="Courier New" panose="02070309020205020404" pitchFamily="49" charset="0"/>
                <a:cs typeface="Courier New" panose="02070309020205020404" pitchFamily="49" charset="0"/>
              </a:rPr>
              <a:t>y</a:t>
            </a:r>
            <a:r>
              <a:rPr lang="en-US" sz="2800" dirty="0">
                <a:cs typeface="Courier New" panose="02070309020205020404" pitchFamily="49" charset="0"/>
              </a:rPr>
              <a:t> </a:t>
            </a:r>
            <a:endParaRPr lang="en-US" sz="2800" dirty="0">
              <a:latin typeface="Courier New" panose="02070309020205020404" pitchFamily="49" charset="0"/>
              <a:cs typeface="Courier New" panose="02070309020205020404" pitchFamily="49" charset="0"/>
            </a:endParaRPr>
          </a:p>
        </p:txBody>
      </p:sp>
      <p:pic>
        <p:nvPicPr>
          <p:cNvPr id="13" name="Picture 12">
            <a:extLst>
              <a:ext uri="{FF2B5EF4-FFF2-40B4-BE49-F238E27FC236}">
                <a16:creationId xmlns:a16="http://schemas.microsoft.com/office/drawing/2014/main" id="{A81D206A-7AD6-604A-B394-ACFD25A58410}"/>
              </a:ext>
            </a:extLst>
          </p:cNvPr>
          <p:cNvPicPr>
            <a:picLocks noChangeAspect="1"/>
          </p:cNvPicPr>
          <p:nvPr/>
        </p:nvPicPr>
        <p:blipFill>
          <a:blip r:embed="rId2"/>
          <a:stretch>
            <a:fillRect/>
          </a:stretch>
        </p:blipFill>
        <p:spPr>
          <a:xfrm>
            <a:off x="498763" y="2343149"/>
            <a:ext cx="11148241" cy="757239"/>
          </a:xfrm>
          <a:prstGeom prst="rect">
            <a:avLst/>
          </a:prstGeom>
        </p:spPr>
      </p:pic>
    </p:spTree>
    <p:extLst>
      <p:ext uri="{BB962C8B-B14F-4D97-AF65-F5344CB8AC3E}">
        <p14:creationId xmlns:p14="http://schemas.microsoft.com/office/powerpoint/2010/main" val="18184434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a:extLst>
              <a:ext uri="{FF2B5EF4-FFF2-40B4-BE49-F238E27FC236}">
                <a16:creationId xmlns:a16="http://schemas.microsoft.com/office/drawing/2014/main" id="{2C218B48-9EF9-3642-965A-06243A89618F}"/>
              </a:ext>
            </a:extLst>
          </p:cNvPr>
          <p:cNvPicPr>
            <a:picLocks noGrp="1" noChangeAspect="1"/>
          </p:cNvPicPr>
          <p:nvPr>
            <p:ph idx="1"/>
          </p:nvPr>
        </p:nvPicPr>
        <p:blipFill>
          <a:blip r:embed="rId2"/>
          <a:stretch>
            <a:fillRect/>
          </a:stretch>
        </p:blipFill>
        <p:spPr>
          <a:xfrm>
            <a:off x="2300982" y="365920"/>
            <a:ext cx="7590035" cy="1320006"/>
          </a:xfrm>
        </p:spPr>
      </p:pic>
      <p:pic>
        <p:nvPicPr>
          <p:cNvPr id="7" name="Picture 6">
            <a:extLst>
              <a:ext uri="{FF2B5EF4-FFF2-40B4-BE49-F238E27FC236}">
                <a16:creationId xmlns:a16="http://schemas.microsoft.com/office/drawing/2014/main" id="{018C5941-7D80-3F45-9E02-28B6B12C1C52}"/>
              </a:ext>
            </a:extLst>
          </p:cNvPr>
          <p:cNvPicPr>
            <a:picLocks noChangeAspect="1"/>
          </p:cNvPicPr>
          <p:nvPr/>
        </p:nvPicPr>
        <p:blipFill>
          <a:blip r:embed="rId3"/>
          <a:stretch>
            <a:fillRect/>
          </a:stretch>
        </p:blipFill>
        <p:spPr>
          <a:xfrm>
            <a:off x="102993" y="2236604"/>
            <a:ext cx="11986012" cy="4255476"/>
          </a:xfrm>
          <a:prstGeom prst="rect">
            <a:avLst/>
          </a:prstGeom>
        </p:spPr>
      </p:pic>
    </p:spTree>
    <p:extLst>
      <p:ext uri="{BB962C8B-B14F-4D97-AF65-F5344CB8AC3E}">
        <p14:creationId xmlns:p14="http://schemas.microsoft.com/office/powerpoint/2010/main" val="6915528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501794" y="123444"/>
            <a:ext cx="11188412" cy="5846185"/>
          </a:xfrm>
        </p:spPr>
        <p:txBody>
          <a:bodyPr anchor="t">
            <a:normAutofit/>
          </a:bodyPr>
          <a:lstStyle/>
          <a:p>
            <a:pPr marL="0" indent="0">
              <a:buNone/>
            </a:pPr>
            <a:r>
              <a:rPr lang="en-US" sz="2800" dirty="0"/>
              <a:t>Visualizing the join, we see only 7 institutions matched.  What gives?</a:t>
            </a:r>
          </a:p>
          <a:p>
            <a:pPr marL="0" indent="0">
              <a:buNone/>
            </a:pPr>
            <a:endParaRPr lang="en-US" sz="2800" dirty="0"/>
          </a:p>
        </p:txBody>
      </p:sp>
      <p:pic>
        <p:nvPicPr>
          <p:cNvPr id="5" name="Picture 4">
            <a:extLst>
              <a:ext uri="{FF2B5EF4-FFF2-40B4-BE49-F238E27FC236}">
                <a16:creationId xmlns:a16="http://schemas.microsoft.com/office/drawing/2014/main" id="{642DC1A1-FFB4-2347-BD22-84D9B64CFCD1}"/>
              </a:ext>
            </a:extLst>
          </p:cNvPr>
          <p:cNvPicPr>
            <a:picLocks noChangeAspect="1"/>
          </p:cNvPicPr>
          <p:nvPr/>
        </p:nvPicPr>
        <p:blipFill>
          <a:blip r:embed="rId2"/>
          <a:stretch>
            <a:fillRect/>
          </a:stretch>
        </p:blipFill>
        <p:spPr>
          <a:xfrm>
            <a:off x="685800" y="804630"/>
            <a:ext cx="10820400" cy="6053370"/>
          </a:xfrm>
          <a:prstGeom prst="rect">
            <a:avLst/>
          </a:prstGeom>
        </p:spPr>
      </p:pic>
    </p:spTree>
    <p:extLst>
      <p:ext uri="{BB962C8B-B14F-4D97-AF65-F5344CB8AC3E}">
        <p14:creationId xmlns:p14="http://schemas.microsoft.com/office/powerpoint/2010/main" val="25850046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dirty="0">
                <a:cs typeface="Courier New" panose="02070309020205020404" pitchFamily="49" charset="0"/>
              </a:rPr>
              <a:t>Let’s take a look at entries containing “Berkeley” in </a:t>
            </a:r>
            <a:r>
              <a:rPr lang="en-US" sz="2800" dirty="0" err="1">
                <a:cs typeface="Courier New" panose="02070309020205020404" pitchFamily="49" charset="0"/>
              </a:rPr>
              <a:t>admissions_results</a:t>
            </a:r>
            <a:r>
              <a:rPr lang="en-US" sz="2800" dirty="0">
                <a:cs typeface="Courier New" panose="02070309020205020404" pitchFamily="49" charset="0"/>
              </a:rPr>
              <a:t>:</a:t>
            </a:r>
          </a:p>
          <a:p>
            <a:pPr marL="0" indent="0">
              <a:buNone/>
            </a:pPr>
            <a:endParaRPr lang="en-US" sz="2800" dirty="0">
              <a:cs typeface="Courier New" panose="02070309020205020404" pitchFamily="49" charset="0"/>
            </a:endParaRPr>
          </a:p>
          <a:p>
            <a:pPr marL="0" indent="0">
              <a:buNone/>
            </a:pPr>
            <a:endParaRPr lang="en-US" sz="2800" dirty="0">
              <a:cs typeface="Courier New" panose="02070309020205020404" pitchFamily="49" charset="0"/>
            </a:endParaRPr>
          </a:p>
          <a:p>
            <a:pPr marL="0" indent="0">
              <a:buNone/>
            </a:pPr>
            <a:endParaRPr lang="en-US" sz="2800" dirty="0">
              <a:cs typeface="Courier New" panose="02070309020205020404" pitchFamily="49" charset="0"/>
            </a:endParaRPr>
          </a:p>
        </p:txBody>
      </p:sp>
      <p:pic>
        <p:nvPicPr>
          <p:cNvPr id="7" name="Picture 6">
            <a:extLst>
              <a:ext uri="{FF2B5EF4-FFF2-40B4-BE49-F238E27FC236}">
                <a16:creationId xmlns:a16="http://schemas.microsoft.com/office/drawing/2014/main" id="{98AA4171-EDF4-6142-899D-256CD8C389C3}"/>
              </a:ext>
            </a:extLst>
          </p:cNvPr>
          <p:cNvPicPr>
            <a:picLocks noChangeAspect="1"/>
          </p:cNvPicPr>
          <p:nvPr/>
        </p:nvPicPr>
        <p:blipFill>
          <a:blip r:embed="rId2"/>
          <a:stretch>
            <a:fillRect/>
          </a:stretch>
        </p:blipFill>
        <p:spPr>
          <a:xfrm>
            <a:off x="498763" y="2466657"/>
            <a:ext cx="11223724" cy="1924685"/>
          </a:xfrm>
          <a:prstGeom prst="rect">
            <a:avLst/>
          </a:prstGeom>
        </p:spPr>
      </p:pic>
    </p:spTree>
    <p:extLst>
      <p:ext uri="{BB962C8B-B14F-4D97-AF65-F5344CB8AC3E}">
        <p14:creationId xmlns:p14="http://schemas.microsoft.com/office/powerpoint/2010/main" val="82855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dirty="0">
                <a:cs typeface="Courier New" panose="02070309020205020404" pitchFamily="49" charset="0"/>
              </a:rPr>
              <a:t>There are 38 different schools containing “Berkeley”! (And these are just the ones that spelled “Berkeley” right </a:t>
            </a:r>
            <a:r>
              <a:rPr lang="en-US" sz="2800" i="1" dirty="0">
                <a:cs typeface="Courier New" panose="02070309020205020404" pitchFamily="49" charset="0"/>
              </a:rPr>
              <a:t>somewhere</a:t>
            </a:r>
            <a:r>
              <a:rPr lang="en-US" sz="2800" dirty="0">
                <a:cs typeface="Courier New" panose="02070309020205020404" pitchFamily="49" charset="0"/>
              </a:rPr>
              <a:t>.) Here are the first 12:</a:t>
            </a:r>
          </a:p>
          <a:p>
            <a:pPr marL="0" indent="0">
              <a:buNone/>
            </a:pPr>
            <a:endParaRPr lang="en-US" sz="2800" dirty="0">
              <a:cs typeface="Courier New" panose="02070309020205020404" pitchFamily="49" charset="0"/>
            </a:endParaRPr>
          </a:p>
          <a:p>
            <a:pPr marL="0" indent="0">
              <a:buNone/>
            </a:pPr>
            <a:endParaRPr lang="en-US" sz="2800" dirty="0">
              <a:cs typeface="Courier New" panose="02070309020205020404" pitchFamily="49" charset="0"/>
            </a:endParaRPr>
          </a:p>
          <a:p>
            <a:pPr marL="0" indent="0">
              <a:buNone/>
            </a:pPr>
            <a:endParaRPr lang="en-US" sz="2800" dirty="0">
              <a:cs typeface="Courier New" panose="02070309020205020404" pitchFamily="49" charset="0"/>
            </a:endParaRPr>
          </a:p>
        </p:txBody>
      </p:sp>
      <p:pic>
        <p:nvPicPr>
          <p:cNvPr id="4" name="Picture 3">
            <a:extLst>
              <a:ext uri="{FF2B5EF4-FFF2-40B4-BE49-F238E27FC236}">
                <a16:creationId xmlns:a16="http://schemas.microsoft.com/office/drawing/2014/main" id="{0C7BBDE9-641F-AD44-AED4-D82484C2079C}"/>
              </a:ext>
            </a:extLst>
          </p:cNvPr>
          <p:cNvPicPr>
            <a:picLocks noChangeAspect="1"/>
          </p:cNvPicPr>
          <p:nvPr/>
        </p:nvPicPr>
        <p:blipFill>
          <a:blip r:embed="rId2"/>
          <a:stretch>
            <a:fillRect/>
          </a:stretch>
        </p:blipFill>
        <p:spPr>
          <a:xfrm>
            <a:off x="2567635" y="1639887"/>
            <a:ext cx="7056729" cy="4875213"/>
          </a:xfrm>
          <a:prstGeom prst="rect">
            <a:avLst/>
          </a:prstGeom>
        </p:spPr>
      </p:pic>
    </p:spTree>
    <p:extLst>
      <p:ext uri="{BB962C8B-B14F-4D97-AF65-F5344CB8AC3E}">
        <p14:creationId xmlns:p14="http://schemas.microsoft.com/office/powerpoint/2010/main" val="39983892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a:cs typeface="Courier New" panose="02070309020205020404" pitchFamily="49" charset="0"/>
              </a:rPr>
              <a:t>Standardization: </a:t>
            </a:r>
            <a:r>
              <a:rPr lang="en-US" sz="2800" dirty="0">
                <a:cs typeface="Courier New" panose="02070309020205020404" pitchFamily="49" charset="0"/>
              </a:rPr>
              <a:t>we can fix many of the problems by…</a:t>
            </a:r>
          </a:p>
          <a:p>
            <a:pPr marL="0" indent="0">
              <a:buNone/>
            </a:pPr>
            <a:endParaRPr lang="en-US" sz="2800" b="1" dirty="0">
              <a:cs typeface="Courier New" panose="02070309020205020404" pitchFamily="49" charset="0"/>
            </a:endParaRPr>
          </a:p>
          <a:p>
            <a:r>
              <a:rPr lang="en-US" sz="2800" dirty="0">
                <a:cs typeface="Courier New" panose="02070309020205020404" pitchFamily="49" charset="0"/>
              </a:rPr>
              <a:t>conversion to lower case</a:t>
            </a:r>
          </a:p>
          <a:p>
            <a:r>
              <a:rPr lang="en-US" sz="2800" dirty="0">
                <a:cs typeface="Courier New" panose="02070309020205020404" pitchFamily="49" charset="0"/>
              </a:rPr>
              <a:t>stripping punctuation</a:t>
            </a:r>
          </a:p>
          <a:p>
            <a:r>
              <a:rPr lang="en-US" sz="2800" dirty="0">
                <a:cs typeface="Courier New" panose="02070309020205020404" pitchFamily="49" charset="0"/>
              </a:rPr>
              <a:t>cleanup of leading/trailing/multiple whitespaces</a:t>
            </a:r>
          </a:p>
          <a:p>
            <a:r>
              <a:rPr lang="en-US" sz="2800" dirty="0">
                <a:cs typeface="Courier New" panose="02070309020205020404" pitchFamily="49" charset="0"/>
              </a:rPr>
              <a:t>removing relatively uninformative words (e.g.  “university”, “institute”,  “school”, “at”, and “of”)</a:t>
            </a:r>
          </a:p>
          <a:p>
            <a:pPr lvl="1"/>
            <a:r>
              <a:rPr lang="en-US" sz="2600" dirty="0">
                <a:cs typeface="Courier New" panose="02070309020205020404" pitchFamily="49" charset="0"/>
              </a:rPr>
              <a:t>why? common/structural words artificially reduce distance of non-matches and offer little extra info re: true matches</a:t>
            </a:r>
          </a:p>
          <a:p>
            <a:pPr lvl="1"/>
            <a:endParaRPr lang="en-US" sz="2600" dirty="0">
              <a:cs typeface="Courier New" panose="02070309020205020404" pitchFamily="49" charset="0"/>
            </a:endParaRPr>
          </a:p>
          <a:p>
            <a:pPr marL="0" indent="0">
              <a:buNone/>
            </a:pPr>
            <a:r>
              <a:rPr lang="en-US" sz="2800" dirty="0">
                <a:cs typeface="Courier New" panose="02070309020205020404" pitchFamily="49" charset="0"/>
              </a:rPr>
              <a:t>A user-defined function loaded by </a:t>
            </a:r>
            <a:r>
              <a:rPr lang="en-US" sz="2800" dirty="0">
                <a:latin typeface="Courier New" panose="02070309020205020404" pitchFamily="49" charset="0"/>
                <a:cs typeface="Courier New" panose="02070309020205020404" pitchFamily="49" charset="0"/>
              </a:rPr>
              <a:t>source()</a:t>
            </a:r>
            <a:r>
              <a:rPr lang="en-US" sz="2800" dirty="0">
                <a:cs typeface="Courier New" panose="02070309020205020404" pitchFamily="49" charset="0"/>
              </a:rPr>
              <a:t> does all of this for us.</a:t>
            </a:r>
          </a:p>
        </p:txBody>
      </p:sp>
    </p:spTree>
    <p:extLst>
      <p:ext uri="{BB962C8B-B14F-4D97-AF65-F5344CB8AC3E}">
        <p14:creationId xmlns:p14="http://schemas.microsoft.com/office/powerpoint/2010/main" val="4316848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lnSpcReduction="10000"/>
          </a:bodyPr>
          <a:lstStyle/>
          <a:p>
            <a:pPr marL="0" indent="0">
              <a:buNone/>
            </a:pPr>
            <a:r>
              <a:rPr lang="en-US" sz="2800" dirty="0"/>
              <a:t>Adding standardized keys and redoing the join (jump to script):</a:t>
            </a:r>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endParaRPr lang="en-US" sz="2800" dirty="0"/>
          </a:p>
          <a:p>
            <a:pPr marL="0" indent="0">
              <a:buNone/>
            </a:pPr>
            <a:r>
              <a:rPr lang="en-US" sz="2800" dirty="0"/>
              <a:t>How many more matches do we see?</a:t>
            </a:r>
          </a:p>
        </p:txBody>
      </p:sp>
      <p:pic>
        <p:nvPicPr>
          <p:cNvPr id="10" name="Picture 9">
            <a:extLst>
              <a:ext uri="{FF2B5EF4-FFF2-40B4-BE49-F238E27FC236}">
                <a16:creationId xmlns:a16="http://schemas.microsoft.com/office/drawing/2014/main" id="{2411D11E-28C8-3A42-9A09-54DFFEAA4DC4}"/>
              </a:ext>
            </a:extLst>
          </p:cNvPr>
          <p:cNvPicPr>
            <a:picLocks noChangeAspect="1"/>
          </p:cNvPicPr>
          <p:nvPr/>
        </p:nvPicPr>
        <p:blipFill>
          <a:blip r:embed="rId2"/>
          <a:stretch>
            <a:fillRect/>
          </a:stretch>
        </p:blipFill>
        <p:spPr>
          <a:xfrm>
            <a:off x="770225" y="1237769"/>
            <a:ext cx="10645487" cy="4056446"/>
          </a:xfrm>
          <a:prstGeom prst="rect">
            <a:avLst/>
          </a:prstGeom>
        </p:spPr>
      </p:pic>
    </p:spTree>
    <p:extLst>
      <p:ext uri="{BB962C8B-B14F-4D97-AF65-F5344CB8AC3E}">
        <p14:creationId xmlns:p14="http://schemas.microsoft.com/office/powerpoint/2010/main" val="25657585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501794" y="123444"/>
            <a:ext cx="11188412" cy="5846185"/>
          </a:xfrm>
        </p:spPr>
        <p:txBody>
          <a:bodyPr anchor="t">
            <a:normAutofit/>
          </a:bodyPr>
          <a:lstStyle/>
          <a:p>
            <a:pPr marL="0" indent="0">
              <a:buNone/>
            </a:pPr>
            <a:r>
              <a:rPr lang="en-US" sz="2800" dirty="0"/>
              <a:t>This looks better – at least all 10 institutions match some results.</a:t>
            </a:r>
          </a:p>
          <a:p>
            <a:pPr marL="0" indent="0">
              <a:buNone/>
            </a:pPr>
            <a:endParaRPr lang="en-US" sz="2800" dirty="0"/>
          </a:p>
        </p:txBody>
      </p:sp>
      <p:pic>
        <p:nvPicPr>
          <p:cNvPr id="3" name="Picture 2">
            <a:extLst>
              <a:ext uri="{FF2B5EF4-FFF2-40B4-BE49-F238E27FC236}">
                <a16:creationId xmlns:a16="http://schemas.microsoft.com/office/drawing/2014/main" id="{15CBB036-5C74-4F4A-8150-29CACD5D3710}"/>
              </a:ext>
            </a:extLst>
          </p:cNvPr>
          <p:cNvPicPr>
            <a:picLocks noChangeAspect="1"/>
          </p:cNvPicPr>
          <p:nvPr/>
        </p:nvPicPr>
        <p:blipFill>
          <a:blip r:embed="rId2"/>
          <a:stretch>
            <a:fillRect/>
          </a:stretch>
        </p:blipFill>
        <p:spPr>
          <a:xfrm>
            <a:off x="116347" y="685801"/>
            <a:ext cx="11959305" cy="6172199"/>
          </a:xfrm>
          <a:prstGeom prst="rect">
            <a:avLst/>
          </a:prstGeom>
        </p:spPr>
      </p:pic>
    </p:spTree>
    <p:extLst>
      <p:ext uri="{BB962C8B-B14F-4D97-AF65-F5344CB8AC3E}">
        <p14:creationId xmlns:p14="http://schemas.microsoft.com/office/powerpoint/2010/main" val="23643220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501794" y="123444"/>
            <a:ext cx="11188412" cy="5846185"/>
          </a:xfrm>
        </p:spPr>
        <p:txBody>
          <a:bodyPr anchor="t">
            <a:normAutofit/>
          </a:bodyPr>
          <a:lstStyle/>
          <a:p>
            <a:pPr marL="0" indent="0">
              <a:buNone/>
            </a:pPr>
            <a:r>
              <a:rPr lang="en-US" sz="2800" dirty="0"/>
              <a:t>Idiosyncratic number of matches suggests more room for improvement.</a:t>
            </a:r>
          </a:p>
          <a:p>
            <a:pPr marL="0" indent="0">
              <a:buNone/>
            </a:pPr>
            <a:endParaRPr lang="en-US" sz="2800" dirty="0"/>
          </a:p>
        </p:txBody>
      </p:sp>
      <p:pic>
        <p:nvPicPr>
          <p:cNvPr id="4" name="Picture 3">
            <a:extLst>
              <a:ext uri="{FF2B5EF4-FFF2-40B4-BE49-F238E27FC236}">
                <a16:creationId xmlns:a16="http://schemas.microsoft.com/office/drawing/2014/main" id="{501975F9-B499-6B4E-A830-B43FBFC69BF7}"/>
              </a:ext>
            </a:extLst>
          </p:cNvPr>
          <p:cNvPicPr>
            <a:picLocks noChangeAspect="1"/>
          </p:cNvPicPr>
          <p:nvPr/>
        </p:nvPicPr>
        <p:blipFill>
          <a:blip r:embed="rId2"/>
          <a:stretch>
            <a:fillRect/>
          </a:stretch>
        </p:blipFill>
        <p:spPr>
          <a:xfrm>
            <a:off x="0" y="888371"/>
            <a:ext cx="12192000" cy="5552674"/>
          </a:xfrm>
          <a:prstGeom prst="rect">
            <a:avLst/>
          </a:prstGeom>
        </p:spPr>
      </p:pic>
    </p:spTree>
    <p:extLst>
      <p:ext uri="{BB962C8B-B14F-4D97-AF65-F5344CB8AC3E}">
        <p14:creationId xmlns:p14="http://schemas.microsoft.com/office/powerpoint/2010/main" val="2217918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B1ED-2BE2-FE46-9E83-57DC5F277579}"/>
              </a:ext>
            </a:extLst>
          </p:cNvPr>
          <p:cNvSpPr>
            <a:spLocks noGrp="1"/>
          </p:cNvSpPr>
          <p:nvPr>
            <p:ph type="title"/>
          </p:nvPr>
        </p:nvSpPr>
        <p:spPr>
          <a:xfrm>
            <a:off x="498763" y="311549"/>
            <a:ext cx="11127179" cy="874314"/>
          </a:xfrm>
        </p:spPr>
        <p:txBody>
          <a:bodyPr>
            <a:normAutofit/>
          </a:bodyPr>
          <a:lstStyle/>
          <a:p>
            <a:r>
              <a:rPr lang="en-US" dirty="0"/>
              <a:t>INTRODUCTIONS</a:t>
            </a:r>
          </a:p>
        </p:txBody>
      </p:sp>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838200" y="1393556"/>
            <a:ext cx="10515600" cy="4924117"/>
          </a:xfrm>
        </p:spPr>
        <p:txBody>
          <a:bodyPr>
            <a:normAutofit/>
          </a:bodyPr>
          <a:lstStyle/>
          <a:p>
            <a:pPr marL="0" indent="0">
              <a:buNone/>
            </a:pPr>
            <a:endParaRPr lang="en-US" sz="2800" b="1" dirty="0"/>
          </a:p>
          <a:p>
            <a:pPr marL="0" indent="0">
              <a:buNone/>
            </a:pPr>
            <a:r>
              <a:rPr lang="en-US" sz="2800" b="1" dirty="0"/>
              <a:t>Who am I?</a:t>
            </a:r>
          </a:p>
          <a:p>
            <a:r>
              <a:rPr lang="en-US" sz="2800" dirty="0"/>
              <a:t>Data science research consultant with NUIT RCS</a:t>
            </a:r>
          </a:p>
          <a:p>
            <a:r>
              <a:rPr lang="en-US" sz="2800" dirty="0"/>
              <a:t>Fuzzy logic evangelist and practitioner</a:t>
            </a:r>
          </a:p>
          <a:p>
            <a:pPr marL="0" indent="0">
              <a:buNone/>
            </a:pPr>
            <a:endParaRPr lang="en-US" sz="2800" dirty="0"/>
          </a:p>
          <a:p>
            <a:pPr marL="0" indent="0">
              <a:buNone/>
            </a:pPr>
            <a:r>
              <a:rPr lang="en-US" sz="2800" b="1" dirty="0"/>
              <a:t>Who are you?</a:t>
            </a:r>
            <a:endParaRPr lang="en-US" sz="2800" dirty="0"/>
          </a:p>
          <a:p>
            <a:r>
              <a:rPr lang="en-US" sz="2800" dirty="0"/>
              <a:t>Introduce yourself to your neighbors!</a:t>
            </a:r>
          </a:p>
          <a:p>
            <a:r>
              <a:rPr lang="en-US" sz="2800" dirty="0"/>
              <a:t>What do you work on? What brings you here?</a:t>
            </a:r>
          </a:p>
        </p:txBody>
      </p:sp>
    </p:spTree>
    <p:extLst>
      <p:ext uri="{BB962C8B-B14F-4D97-AF65-F5344CB8AC3E}">
        <p14:creationId xmlns:p14="http://schemas.microsoft.com/office/powerpoint/2010/main" val="24341009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id="{F926FE8B-648C-3B40-AF57-0367E9A2F5E1}"/>
              </a:ext>
            </a:extLst>
          </p:cNvPr>
          <p:cNvGraphicFramePr>
            <a:graphicFrameLocks/>
          </p:cNvGraphicFramePr>
          <p:nvPr>
            <p:extLst>
              <p:ext uri="{D42A27DB-BD31-4B8C-83A1-F6EECF244321}">
                <p14:modId xmlns:p14="http://schemas.microsoft.com/office/powerpoint/2010/main" val="702091403"/>
              </p:ext>
            </p:extLst>
          </p:nvPr>
        </p:nvGraphicFramePr>
        <p:xfrm>
          <a:off x="838200" y="4861420"/>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itle 1">
            <a:extLst>
              <a:ext uri="{FF2B5EF4-FFF2-40B4-BE49-F238E27FC236}">
                <a16:creationId xmlns:a16="http://schemas.microsoft.com/office/drawing/2014/main" id="{259F9388-7237-7248-9291-8AF7EC6C4508}"/>
              </a:ext>
            </a:extLst>
          </p:cNvPr>
          <p:cNvSpPr txBox="1">
            <a:spLocks/>
          </p:cNvSpPr>
          <p:nvPr/>
        </p:nvSpPr>
        <p:spPr bwMode="black">
          <a:xfrm>
            <a:off x="1600200" y="2386744"/>
            <a:ext cx="8991600" cy="16459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MEASURING CLOSENESS OF STRINGS</a:t>
            </a:r>
          </a:p>
        </p:txBody>
      </p:sp>
    </p:spTree>
    <p:extLst>
      <p:ext uri="{BB962C8B-B14F-4D97-AF65-F5344CB8AC3E}">
        <p14:creationId xmlns:p14="http://schemas.microsoft.com/office/powerpoint/2010/main" val="22832203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dirty="0"/>
              <a:t>The difference between two strings can be measured by a string distance function.  These functions come in many different flavors and are useful in different contexts – we’ll discuss four of them.</a:t>
            </a:r>
          </a:p>
          <a:p>
            <a:pPr marL="0" indent="0">
              <a:buNone/>
            </a:pPr>
            <a:endParaRPr lang="en-US" sz="2800" dirty="0"/>
          </a:p>
          <a:p>
            <a:pPr marL="0" indent="0">
              <a:buNone/>
            </a:pPr>
            <a:endParaRPr lang="en-US" sz="2800" dirty="0"/>
          </a:p>
          <a:p>
            <a:pPr marL="0" indent="0">
              <a:buNone/>
            </a:pPr>
            <a:endParaRPr lang="en-US" sz="2800" dirty="0"/>
          </a:p>
          <a:p>
            <a:pPr marL="0" indent="0">
              <a:buNone/>
            </a:pPr>
            <a:r>
              <a:rPr lang="en-US" sz="2800" dirty="0"/>
              <a:t>string a = first string</a:t>
            </a:r>
          </a:p>
          <a:p>
            <a:pPr marL="0" indent="0">
              <a:buNone/>
            </a:pPr>
            <a:r>
              <a:rPr lang="en-US" sz="2800" dirty="0"/>
              <a:t>string b = second string</a:t>
            </a:r>
          </a:p>
          <a:p>
            <a:pPr marL="0" indent="0">
              <a:buNone/>
            </a:pPr>
            <a:r>
              <a:rPr lang="en-US" sz="2800" dirty="0"/>
              <a:t>method = distance function name</a:t>
            </a:r>
          </a:p>
          <a:p>
            <a:pPr marL="0" indent="0">
              <a:buNone/>
            </a:pPr>
            <a:r>
              <a:rPr lang="en-US" sz="2800" dirty="0"/>
              <a:t>… = auxiliary arguments</a:t>
            </a:r>
          </a:p>
        </p:txBody>
      </p:sp>
      <p:pic>
        <p:nvPicPr>
          <p:cNvPr id="3" name="Picture 2">
            <a:extLst>
              <a:ext uri="{FF2B5EF4-FFF2-40B4-BE49-F238E27FC236}">
                <a16:creationId xmlns:a16="http://schemas.microsoft.com/office/drawing/2014/main" id="{E6A15055-7261-044C-BEF0-04EE8D74B64B}"/>
              </a:ext>
            </a:extLst>
          </p:cNvPr>
          <p:cNvPicPr>
            <a:picLocks noChangeAspect="1"/>
          </p:cNvPicPr>
          <p:nvPr/>
        </p:nvPicPr>
        <p:blipFill>
          <a:blip r:embed="rId2"/>
          <a:stretch>
            <a:fillRect/>
          </a:stretch>
        </p:blipFill>
        <p:spPr>
          <a:xfrm>
            <a:off x="498763" y="2238290"/>
            <a:ext cx="11188412" cy="819235"/>
          </a:xfrm>
          <a:prstGeom prst="rect">
            <a:avLst/>
          </a:prstGeom>
        </p:spPr>
      </p:pic>
    </p:spTree>
    <p:extLst>
      <p:ext uri="{BB962C8B-B14F-4D97-AF65-F5344CB8AC3E}">
        <p14:creationId xmlns:p14="http://schemas.microsoft.com/office/powerpoint/2010/main" val="1665145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err="1"/>
              <a:t>Levenshtein</a:t>
            </a:r>
            <a:r>
              <a:rPr lang="en-US" sz="2800" b="1" dirty="0"/>
              <a:t> distance:</a:t>
            </a:r>
            <a:r>
              <a:rPr lang="en-US" sz="2800" dirty="0"/>
              <a:t> given two strings, how many character insertions, deletions, and substitutions would it take to transform the first string to a second string?</a:t>
            </a:r>
          </a:p>
          <a:p>
            <a:pPr marL="0" indent="0">
              <a:buNone/>
            </a:pPr>
            <a:endParaRPr lang="en-US" sz="2800" b="1" dirty="0"/>
          </a:p>
          <a:p>
            <a:pPr marL="0" indent="0">
              <a:buNone/>
            </a:pPr>
            <a:endParaRPr lang="en-US" sz="2800" b="1" dirty="0"/>
          </a:p>
          <a:p>
            <a:pPr marL="0" indent="0" algn="ctr">
              <a:buNone/>
            </a:pPr>
            <a:r>
              <a:rPr lang="en-US" sz="3600" dirty="0"/>
              <a:t>“Northwestern”</a:t>
            </a:r>
          </a:p>
        </p:txBody>
      </p:sp>
    </p:spTree>
    <p:extLst>
      <p:ext uri="{BB962C8B-B14F-4D97-AF65-F5344CB8AC3E}">
        <p14:creationId xmlns:p14="http://schemas.microsoft.com/office/powerpoint/2010/main" val="19088927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err="1"/>
              <a:t>Levenshtein</a:t>
            </a:r>
            <a:r>
              <a:rPr lang="en-US" sz="2800" b="1" dirty="0"/>
              <a:t> distance:</a:t>
            </a:r>
            <a:r>
              <a:rPr lang="en-US" sz="2800" dirty="0"/>
              <a:t> given two strings, how many character insertions, deletions, and substitutions would it take to transform the first string to a second string?</a:t>
            </a:r>
          </a:p>
          <a:p>
            <a:pPr marL="0" indent="0">
              <a:buNone/>
            </a:pPr>
            <a:endParaRPr lang="en-US" sz="2800" b="1" dirty="0"/>
          </a:p>
          <a:p>
            <a:pPr marL="0" indent="0">
              <a:buNone/>
            </a:pPr>
            <a:endParaRPr lang="en-US" sz="2800" b="1" dirty="0"/>
          </a:p>
          <a:p>
            <a:pPr marL="0" indent="0" algn="ctr">
              <a:buNone/>
            </a:pPr>
            <a:r>
              <a:rPr lang="en-US" sz="3600" dirty="0"/>
              <a:t>“Northwestern” → “</a:t>
            </a:r>
            <a:r>
              <a:rPr lang="en-US" sz="3600" dirty="0" err="1"/>
              <a:t>North</a:t>
            </a:r>
            <a:r>
              <a:rPr lang="en-US" sz="3600" dirty="0" err="1">
                <a:solidFill>
                  <a:srgbClr val="FF0000"/>
                </a:solidFill>
              </a:rPr>
              <a:t>e</a:t>
            </a:r>
            <a:r>
              <a:rPr lang="en-US" sz="3600" dirty="0" err="1"/>
              <a:t>estern</a:t>
            </a:r>
            <a:r>
              <a:rPr lang="en-US" sz="3600" dirty="0"/>
              <a:t>”</a:t>
            </a:r>
          </a:p>
        </p:txBody>
      </p:sp>
    </p:spTree>
    <p:extLst>
      <p:ext uri="{BB962C8B-B14F-4D97-AF65-F5344CB8AC3E}">
        <p14:creationId xmlns:p14="http://schemas.microsoft.com/office/powerpoint/2010/main" val="38123958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err="1"/>
              <a:t>Levenshtein</a:t>
            </a:r>
            <a:r>
              <a:rPr lang="en-US" sz="2800" b="1" dirty="0"/>
              <a:t> distance:</a:t>
            </a:r>
            <a:r>
              <a:rPr lang="en-US" sz="2800" dirty="0"/>
              <a:t> given two strings, how many character insertions, deletions, and substitutions would it take to transform the first string to a second string?</a:t>
            </a:r>
          </a:p>
          <a:p>
            <a:pPr marL="0" indent="0">
              <a:buNone/>
            </a:pPr>
            <a:endParaRPr lang="en-US" sz="2800" b="1" dirty="0"/>
          </a:p>
          <a:p>
            <a:pPr marL="0" indent="0">
              <a:buNone/>
            </a:pPr>
            <a:endParaRPr lang="en-US" sz="2800" b="1" dirty="0"/>
          </a:p>
          <a:p>
            <a:pPr marL="0" indent="0" algn="ctr">
              <a:buNone/>
            </a:pPr>
            <a:r>
              <a:rPr lang="en-US" sz="3600" dirty="0"/>
              <a:t>“Northwestern” → “</a:t>
            </a:r>
            <a:r>
              <a:rPr lang="en-US" sz="3600" dirty="0" err="1"/>
              <a:t>North</a:t>
            </a:r>
            <a:r>
              <a:rPr lang="en-US" sz="3600" dirty="0" err="1">
                <a:solidFill>
                  <a:srgbClr val="FF0000"/>
                </a:solidFill>
              </a:rPr>
              <a:t>e</a:t>
            </a:r>
            <a:r>
              <a:rPr lang="en-US" sz="3600" dirty="0" err="1"/>
              <a:t>estern</a:t>
            </a:r>
            <a:r>
              <a:rPr lang="en-US" sz="3600" dirty="0"/>
              <a:t>” → “Northe</a:t>
            </a:r>
            <a:r>
              <a:rPr lang="en-US" sz="3600" dirty="0">
                <a:solidFill>
                  <a:srgbClr val="FF0000"/>
                </a:solidFill>
              </a:rPr>
              <a:t>a</a:t>
            </a:r>
            <a:r>
              <a:rPr lang="en-US" sz="3600" dirty="0"/>
              <a:t>stern”</a:t>
            </a:r>
          </a:p>
          <a:p>
            <a:pPr marL="0" indent="0" algn="ctr">
              <a:buNone/>
            </a:pPr>
            <a:r>
              <a:rPr lang="en-US" sz="3600" dirty="0"/>
              <a:t>distance = </a:t>
            </a:r>
            <a:r>
              <a:rPr lang="en-US" sz="3600" b="1" dirty="0"/>
              <a:t>2</a:t>
            </a:r>
          </a:p>
          <a:p>
            <a:pPr marL="0" indent="0" algn="ctr">
              <a:buNone/>
            </a:pPr>
            <a:endParaRPr lang="en-US" sz="3600" dirty="0"/>
          </a:p>
          <a:p>
            <a:pPr marL="0" indent="0">
              <a:buNone/>
            </a:pPr>
            <a:r>
              <a:rPr lang="en-US" sz="2800" dirty="0"/>
              <a:t>Check for yourself:</a:t>
            </a:r>
          </a:p>
        </p:txBody>
      </p:sp>
      <p:pic>
        <p:nvPicPr>
          <p:cNvPr id="4" name="Picture 3">
            <a:extLst>
              <a:ext uri="{FF2B5EF4-FFF2-40B4-BE49-F238E27FC236}">
                <a16:creationId xmlns:a16="http://schemas.microsoft.com/office/drawing/2014/main" id="{B312EE40-280D-804B-AEF2-AB0B99E33511}"/>
              </a:ext>
            </a:extLst>
          </p:cNvPr>
          <p:cNvPicPr>
            <a:picLocks noChangeAspect="1"/>
          </p:cNvPicPr>
          <p:nvPr/>
        </p:nvPicPr>
        <p:blipFill>
          <a:blip r:embed="rId2"/>
          <a:stretch>
            <a:fillRect/>
          </a:stretch>
        </p:blipFill>
        <p:spPr>
          <a:xfrm>
            <a:off x="155791" y="5591175"/>
            <a:ext cx="11874356" cy="414222"/>
          </a:xfrm>
          <a:prstGeom prst="rect">
            <a:avLst/>
          </a:prstGeom>
        </p:spPr>
      </p:pic>
    </p:spTree>
    <p:extLst>
      <p:ext uri="{BB962C8B-B14F-4D97-AF65-F5344CB8AC3E}">
        <p14:creationId xmlns:p14="http://schemas.microsoft.com/office/powerpoint/2010/main" val="31436292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err="1"/>
              <a:t>Levenshtein</a:t>
            </a:r>
            <a:r>
              <a:rPr lang="en-US" sz="2800" b="1" dirty="0"/>
              <a:t> distance ratio:</a:t>
            </a:r>
            <a:r>
              <a:rPr lang="en-US" sz="2800" dirty="0"/>
              <a:t> given two strings, compute the </a:t>
            </a:r>
            <a:r>
              <a:rPr lang="en-US" sz="2800" dirty="0" err="1"/>
              <a:t>Levenshtein</a:t>
            </a:r>
            <a:r>
              <a:rPr lang="en-US" sz="2800" dirty="0"/>
              <a:t> distance. Then, divide by the length of the longer of the two strings.</a:t>
            </a:r>
          </a:p>
          <a:p>
            <a:pPr marL="0" indent="0">
              <a:buNone/>
            </a:pPr>
            <a:endParaRPr lang="en-US" sz="3600" dirty="0"/>
          </a:p>
          <a:p>
            <a:pPr marL="0" indent="0" algn="ctr">
              <a:buNone/>
            </a:pPr>
            <a:r>
              <a:rPr lang="en-US" sz="3600" dirty="0"/>
              <a:t>“Northwestern” → “</a:t>
            </a:r>
            <a:r>
              <a:rPr lang="en-US" sz="3600" dirty="0" err="1"/>
              <a:t>North</a:t>
            </a:r>
            <a:r>
              <a:rPr lang="en-US" sz="3600" dirty="0" err="1">
                <a:solidFill>
                  <a:srgbClr val="FF0000"/>
                </a:solidFill>
              </a:rPr>
              <a:t>e</a:t>
            </a:r>
            <a:r>
              <a:rPr lang="en-US" sz="3600" dirty="0" err="1"/>
              <a:t>estern</a:t>
            </a:r>
            <a:r>
              <a:rPr lang="en-US" sz="3600" dirty="0"/>
              <a:t>” → “Northe</a:t>
            </a:r>
            <a:r>
              <a:rPr lang="en-US" sz="3600" dirty="0">
                <a:solidFill>
                  <a:srgbClr val="FF0000"/>
                </a:solidFill>
              </a:rPr>
              <a:t>a</a:t>
            </a:r>
            <a:r>
              <a:rPr lang="en-US" sz="3600" dirty="0"/>
              <a:t>stern”</a:t>
            </a:r>
          </a:p>
          <a:p>
            <a:pPr marL="0" indent="0" algn="ctr">
              <a:buNone/>
            </a:pPr>
            <a:endParaRPr lang="en-US" sz="3600" dirty="0"/>
          </a:p>
          <a:p>
            <a:pPr marL="0" indent="0" algn="ctr">
              <a:buNone/>
            </a:pPr>
            <a:endParaRPr lang="en-US" sz="3600" dirty="0"/>
          </a:p>
        </p:txBody>
      </p:sp>
    </p:spTree>
    <p:extLst>
      <p:ext uri="{BB962C8B-B14F-4D97-AF65-F5344CB8AC3E}">
        <p14:creationId xmlns:p14="http://schemas.microsoft.com/office/powerpoint/2010/main" val="33143891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err="1"/>
              <a:t>Levenshtein</a:t>
            </a:r>
            <a:r>
              <a:rPr lang="en-US" sz="2800" b="1" dirty="0"/>
              <a:t> distance ratio:</a:t>
            </a:r>
            <a:r>
              <a:rPr lang="en-US" sz="2800" dirty="0"/>
              <a:t> given two strings, compute the </a:t>
            </a:r>
            <a:r>
              <a:rPr lang="en-US" sz="2800" dirty="0" err="1"/>
              <a:t>Levenshtein</a:t>
            </a:r>
            <a:r>
              <a:rPr lang="en-US" sz="2800" dirty="0"/>
              <a:t> distance. Then, divide by the length of the longer of the two strings.</a:t>
            </a:r>
          </a:p>
          <a:p>
            <a:pPr marL="0" indent="0">
              <a:buNone/>
            </a:pPr>
            <a:endParaRPr lang="en-US" sz="3600" dirty="0"/>
          </a:p>
          <a:p>
            <a:pPr marL="0" indent="0" algn="ctr">
              <a:buNone/>
            </a:pPr>
            <a:r>
              <a:rPr lang="en-US" sz="3600" dirty="0"/>
              <a:t>“Northwestern” → “</a:t>
            </a:r>
            <a:r>
              <a:rPr lang="en-US" sz="3600" dirty="0" err="1"/>
              <a:t>North</a:t>
            </a:r>
            <a:r>
              <a:rPr lang="en-US" sz="3600" dirty="0" err="1">
                <a:solidFill>
                  <a:srgbClr val="FF0000"/>
                </a:solidFill>
              </a:rPr>
              <a:t>e</a:t>
            </a:r>
            <a:r>
              <a:rPr lang="en-US" sz="3600" dirty="0" err="1"/>
              <a:t>estern</a:t>
            </a:r>
            <a:r>
              <a:rPr lang="en-US" sz="3600" dirty="0"/>
              <a:t>” → “Northe</a:t>
            </a:r>
            <a:r>
              <a:rPr lang="en-US" sz="3600" dirty="0">
                <a:solidFill>
                  <a:srgbClr val="FF0000"/>
                </a:solidFill>
              </a:rPr>
              <a:t>a</a:t>
            </a:r>
            <a:r>
              <a:rPr lang="en-US" sz="3600" dirty="0"/>
              <a:t>stern”</a:t>
            </a:r>
          </a:p>
          <a:p>
            <a:pPr marL="0" indent="0" algn="ctr">
              <a:buNone/>
            </a:pPr>
            <a:r>
              <a:rPr lang="en-US" sz="3600" dirty="0"/>
              <a:t>both strings are 12 characters long</a:t>
            </a:r>
          </a:p>
          <a:p>
            <a:pPr marL="0" indent="0" algn="ctr">
              <a:buNone/>
            </a:pPr>
            <a:r>
              <a:rPr lang="en-US" sz="3600" dirty="0"/>
              <a:t>so, distance ratio is 2/12 = </a:t>
            </a:r>
            <a:r>
              <a:rPr lang="en-US" sz="3600" b="1" dirty="0"/>
              <a:t>.167</a:t>
            </a:r>
          </a:p>
          <a:p>
            <a:pPr marL="0" indent="0" algn="ctr">
              <a:buNone/>
            </a:pPr>
            <a:endParaRPr lang="en-US" sz="3600" dirty="0"/>
          </a:p>
          <a:p>
            <a:pPr marL="0" indent="0" algn="ctr">
              <a:buNone/>
            </a:pPr>
            <a:endParaRPr lang="en-US" sz="3600" dirty="0"/>
          </a:p>
        </p:txBody>
      </p:sp>
      <p:pic>
        <p:nvPicPr>
          <p:cNvPr id="8" name="Picture 7">
            <a:extLst>
              <a:ext uri="{FF2B5EF4-FFF2-40B4-BE49-F238E27FC236}">
                <a16:creationId xmlns:a16="http://schemas.microsoft.com/office/drawing/2014/main" id="{36736C42-05B0-D84A-8139-25A1FDF5DD17}"/>
              </a:ext>
            </a:extLst>
          </p:cNvPr>
          <p:cNvPicPr>
            <a:picLocks noChangeAspect="1"/>
          </p:cNvPicPr>
          <p:nvPr/>
        </p:nvPicPr>
        <p:blipFill>
          <a:blip r:embed="rId2"/>
          <a:stretch>
            <a:fillRect/>
          </a:stretch>
        </p:blipFill>
        <p:spPr>
          <a:xfrm>
            <a:off x="1818323" y="5137519"/>
            <a:ext cx="8555354" cy="663206"/>
          </a:xfrm>
          <a:prstGeom prst="rect">
            <a:avLst/>
          </a:prstGeom>
        </p:spPr>
      </p:pic>
    </p:spTree>
    <p:extLst>
      <p:ext uri="{BB962C8B-B14F-4D97-AF65-F5344CB8AC3E}">
        <p14:creationId xmlns:p14="http://schemas.microsoft.com/office/powerpoint/2010/main" val="27902029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9"/>
            <a:ext cx="11188412" cy="1471612"/>
          </a:xfrm>
        </p:spPr>
        <p:txBody>
          <a:bodyPr anchor="t">
            <a:normAutofit/>
          </a:bodyPr>
          <a:lstStyle/>
          <a:p>
            <a:pPr marL="0" indent="0">
              <a:buNone/>
            </a:pPr>
            <a:r>
              <a:rPr lang="en-US" sz="2800" b="1" dirty="0"/>
              <a:t>q-gram distance:</a:t>
            </a:r>
            <a:r>
              <a:rPr lang="en-US" sz="2800" dirty="0"/>
              <a:t> given two strings, divide them into </a:t>
            </a:r>
            <a:r>
              <a:rPr lang="en-US" sz="2800" i="1" dirty="0"/>
              <a:t>grams</a:t>
            </a:r>
            <a:r>
              <a:rPr lang="en-US" sz="2800" dirty="0"/>
              <a:t> of size </a:t>
            </a:r>
            <a:r>
              <a:rPr lang="en-US" sz="2800" i="1" dirty="0"/>
              <a:t>q</a:t>
            </a:r>
            <a:r>
              <a:rPr lang="en-US" sz="2800" dirty="0"/>
              <a:t>, throwing out duplicates.</a:t>
            </a:r>
            <a:r>
              <a:rPr lang="en-US" sz="2800" b="1" dirty="0"/>
              <a:t> </a:t>
            </a:r>
            <a:r>
              <a:rPr lang="en-US" sz="2800" dirty="0"/>
              <a:t>How many grams are </a:t>
            </a:r>
            <a:r>
              <a:rPr lang="en-US" sz="2800" i="1" dirty="0"/>
              <a:t>not</a:t>
            </a:r>
            <a:r>
              <a:rPr lang="en-US" sz="2800" dirty="0"/>
              <a:t> shared by the strings?</a:t>
            </a:r>
            <a:endParaRPr lang="en-US" sz="2800" b="1" dirty="0"/>
          </a:p>
        </p:txBody>
      </p:sp>
      <p:sp>
        <p:nvSpPr>
          <p:cNvPr id="64" name="TextBox 63">
            <a:extLst>
              <a:ext uri="{FF2B5EF4-FFF2-40B4-BE49-F238E27FC236}">
                <a16:creationId xmlns:a16="http://schemas.microsoft.com/office/drawing/2014/main" id="{D20C16B9-018F-5846-B0DA-65CF411FC0E3}"/>
              </a:ext>
            </a:extLst>
          </p:cNvPr>
          <p:cNvSpPr txBox="1"/>
          <p:nvPr/>
        </p:nvSpPr>
        <p:spPr>
          <a:xfrm>
            <a:off x="209555" y="2628410"/>
            <a:ext cx="3171825" cy="523220"/>
          </a:xfrm>
          <a:prstGeom prst="rect">
            <a:avLst/>
          </a:prstGeom>
          <a:noFill/>
        </p:spPr>
        <p:txBody>
          <a:bodyPr wrap="square" rtlCol="0">
            <a:spAutoFit/>
          </a:bodyPr>
          <a:lstStyle/>
          <a:p>
            <a:pPr algn="ctr"/>
            <a:r>
              <a:rPr lang="en-US" sz="2800" dirty="0">
                <a:highlight>
                  <a:srgbClr val="00FF00"/>
                </a:highlight>
              </a:rPr>
              <a:t>No</a:t>
            </a:r>
            <a:r>
              <a:rPr lang="en-US" sz="2800" dirty="0"/>
              <a:t>rthwestern</a:t>
            </a:r>
          </a:p>
        </p:txBody>
      </p:sp>
      <p:sp>
        <p:nvSpPr>
          <p:cNvPr id="76" name="Right Arrow 75">
            <a:extLst>
              <a:ext uri="{FF2B5EF4-FFF2-40B4-BE49-F238E27FC236}">
                <a16:creationId xmlns:a16="http://schemas.microsoft.com/office/drawing/2014/main" id="{F8839280-C4CA-3B48-A114-3BD9898ED1E7}"/>
              </a:ext>
            </a:extLst>
          </p:cNvPr>
          <p:cNvSpPr/>
          <p:nvPr/>
        </p:nvSpPr>
        <p:spPr>
          <a:xfrm>
            <a:off x="6049566" y="3482486"/>
            <a:ext cx="1104900" cy="10833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84680854-14AA-EE49-B830-CFE795E3EB0E}"/>
              </a:ext>
            </a:extLst>
          </p:cNvPr>
          <p:cNvSpPr txBox="1"/>
          <p:nvPr/>
        </p:nvSpPr>
        <p:spPr>
          <a:xfrm>
            <a:off x="2057400" y="1957389"/>
            <a:ext cx="1943100" cy="523220"/>
          </a:xfrm>
          <a:prstGeom prst="rect">
            <a:avLst/>
          </a:prstGeom>
          <a:noFill/>
        </p:spPr>
        <p:txBody>
          <a:bodyPr wrap="square" rtlCol="0">
            <a:spAutoFit/>
          </a:bodyPr>
          <a:lstStyle/>
          <a:p>
            <a:pPr algn="ctr"/>
            <a:r>
              <a:rPr lang="en-US" sz="2800" dirty="0"/>
              <a:t>(</a:t>
            </a:r>
            <a:r>
              <a:rPr lang="en-US" sz="2800" i="1" dirty="0"/>
              <a:t>q</a:t>
            </a:r>
            <a:r>
              <a:rPr lang="en-US" sz="2800" dirty="0"/>
              <a:t> = 2)</a:t>
            </a:r>
          </a:p>
        </p:txBody>
      </p:sp>
      <p:sp>
        <p:nvSpPr>
          <p:cNvPr id="78" name="TextBox 77">
            <a:extLst>
              <a:ext uri="{FF2B5EF4-FFF2-40B4-BE49-F238E27FC236}">
                <a16:creationId xmlns:a16="http://schemas.microsoft.com/office/drawing/2014/main" id="{183D3399-20D4-F343-8071-7AE6BB267102}"/>
              </a:ext>
            </a:extLst>
          </p:cNvPr>
          <p:cNvSpPr txBox="1"/>
          <p:nvPr/>
        </p:nvSpPr>
        <p:spPr>
          <a:xfrm>
            <a:off x="8010524" y="3003099"/>
            <a:ext cx="757238" cy="523220"/>
          </a:xfrm>
          <a:prstGeom prst="rect">
            <a:avLst/>
          </a:prstGeom>
          <a:noFill/>
        </p:spPr>
        <p:txBody>
          <a:bodyPr wrap="square" rtlCol="0">
            <a:spAutoFit/>
          </a:bodyPr>
          <a:lstStyle/>
          <a:p>
            <a:r>
              <a:rPr lang="en-US" sz="2800" i="1" dirty="0"/>
              <a:t>No</a:t>
            </a:r>
          </a:p>
        </p:txBody>
      </p:sp>
      <p:sp>
        <p:nvSpPr>
          <p:cNvPr id="89" name="TextBox 88">
            <a:extLst>
              <a:ext uri="{FF2B5EF4-FFF2-40B4-BE49-F238E27FC236}">
                <a16:creationId xmlns:a16="http://schemas.microsoft.com/office/drawing/2014/main" id="{9A275DD9-5231-F548-B34B-C7478B08ED7B}"/>
              </a:ext>
            </a:extLst>
          </p:cNvPr>
          <p:cNvSpPr txBox="1"/>
          <p:nvPr/>
        </p:nvSpPr>
        <p:spPr>
          <a:xfrm>
            <a:off x="8191500" y="1942611"/>
            <a:ext cx="1943100" cy="523220"/>
          </a:xfrm>
          <a:prstGeom prst="rect">
            <a:avLst/>
          </a:prstGeom>
          <a:noFill/>
        </p:spPr>
        <p:txBody>
          <a:bodyPr wrap="square" rtlCol="0">
            <a:spAutoFit/>
          </a:bodyPr>
          <a:lstStyle/>
          <a:p>
            <a:pPr algn="ctr"/>
            <a:r>
              <a:rPr lang="en-US" sz="2800" dirty="0"/>
              <a:t>2-grams</a:t>
            </a:r>
          </a:p>
        </p:txBody>
      </p:sp>
    </p:spTree>
    <p:extLst>
      <p:ext uri="{BB962C8B-B14F-4D97-AF65-F5344CB8AC3E}">
        <p14:creationId xmlns:p14="http://schemas.microsoft.com/office/powerpoint/2010/main" val="6128284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9"/>
            <a:ext cx="11188412" cy="1471612"/>
          </a:xfrm>
        </p:spPr>
        <p:txBody>
          <a:bodyPr anchor="t">
            <a:normAutofit/>
          </a:bodyPr>
          <a:lstStyle/>
          <a:p>
            <a:pPr marL="0" indent="0">
              <a:buNone/>
            </a:pPr>
            <a:r>
              <a:rPr lang="en-US" sz="2800" b="1" dirty="0"/>
              <a:t>q-gram distance:</a:t>
            </a:r>
            <a:r>
              <a:rPr lang="en-US" sz="2800" dirty="0"/>
              <a:t> given two strings, divide them into </a:t>
            </a:r>
            <a:r>
              <a:rPr lang="en-US" sz="2800" i="1" dirty="0"/>
              <a:t>grams</a:t>
            </a:r>
            <a:r>
              <a:rPr lang="en-US" sz="2800" dirty="0"/>
              <a:t> of size </a:t>
            </a:r>
            <a:r>
              <a:rPr lang="en-US" sz="2800" i="1" dirty="0"/>
              <a:t>q</a:t>
            </a:r>
            <a:r>
              <a:rPr lang="en-US" sz="2800" dirty="0"/>
              <a:t>, throwing out duplicates.</a:t>
            </a:r>
            <a:r>
              <a:rPr lang="en-US" sz="2800" b="1" dirty="0"/>
              <a:t> </a:t>
            </a:r>
            <a:r>
              <a:rPr lang="en-US" sz="2800" dirty="0"/>
              <a:t>How many grams are </a:t>
            </a:r>
            <a:r>
              <a:rPr lang="en-US" sz="2800" i="1" dirty="0"/>
              <a:t>not</a:t>
            </a:r>
            <a:r>
              <a:rPr lang="en-US" sz="2800" dirty="0"/>
              <a:t> shared by the strings?</a:t>
            </a:r>
            <a:endParaRPr lang="en-US" sz="2800" b="1" dirty="0"/>
          </a:p>
        </p:txBody>
      </p:sp>
      <p:sp>
        <p:nvSpPr>
          <p:cNvPr id="64" name="TextBox 63">
            <a:extLst>
              <a:ext uri="{FF2B5EF4-FFF2-40B4-BE49-F238E27FC236}">
                <a16:creationId xmlns:a16="http://schemas.microsoft.com/office/drawing/2014/main" id="{D20C16B9-018F-5846-B0DA-65CF411FC0E3}"/>
              </a:ext>
            </a:extLst>
          </p:cNvPr>
          <p:cNvSpPr txBox="1"/>
          <p:nvPr/>
        </p:nvSpPr>
        <p:spPr>
          <a:xfrm>
            <a:off x="209555" y="2628410"/>
            <a:ext cx="3171825" cy="523220"/>
          </a:xfrm>
          <a:prstGeom prst="rect">
            <a:avLst/>
          </a:prstGeom>
          <a:noFill/>
        </p:spPr>
        <p:txBody>
          <a:bodyPr wrap="square" rtlCol="0">
            <a:spAutoFit/>
          </a:bodyPr>
          <a:lstStyle/>
          <a:p>
            <a:pPr algn="ctr"/>
            <a:r>
              <a:rPr lang="en-US" sz="2800" dirty="0">
                <a:highlight>
                  <a:srgbClr val="00FF00"/>
                </a:highlight>
              </a:rPr>
              <a:t>No</a:t>
            </a:r>
            <a:r>
              <a:rPr lang="en-US" sz="2800" dirty="0"/>
              <a:t>rthwestern</a:t>
            </a:r>
          </a:p>
        </p:txBody>
      </p:sp>
      <p:sp>
        <p:nvSpPr>
          <p:cNvPr id="65" name="TextBox 64">
            <a:extLst>
              <a:ext uri="{FF2B5EF4-FFF2-40B4-BE49-F238E27FC236}">
                <a16:creationId xmlns:a16="http://schemas.microsoft.com/office/drawing/2014/main" id="{58C1108A-7523-B747-92F8-B4D553FF99C0}"/>
              </a:ext>
            </a:extLst>
          </p:cNvPr>
          <p:cNvSpPr txBox="1"/>
          <p:nvPr/>
        </p:nvSpPr>
        <p:spPr>
          <a:xfrm>
            <a:off x="209554" y="3151630"/>
            <a:ext cx="3171825" cy="523220"/>
          </a:xfrm>
          <a:prstGeom prst="rect">
            <a:avLst/>
          </a:prstGeom>
          <a:noFill/>
        </p:spPr>
        <p:txBody>
          <a:bodyPr wrap="square" rtlCol="0">
            <a:spAutoFit/>
          </a:bodyPr>
          <a:lstStyle/>
          <a:p>
            <a:pPr algn="ctr"/>
            <a:r>
              <a:rPr lang="en-US" sz="2800" dirty="0"/>
              <a:t>N</a:t>
            </a:r>
            <a:r>
              <a:rPr lang="en-US" sz="2800" dirty="0">
                <a:highlight>
                  <a:srgbClr val="00FF00"/>
                </a:highlight>
              </a:rPr>
              <a:t>or</a:t>
            </a:r>
            <a:r>
              <a:rPr lang="en-US" sz="2800" dirty="0"/>
              <a:t>thwestern</a:t>
            </a:r>
          </a:p>
        </p:txBody>
      </p:sp>
      <p:sp>
        <p:nvSpPr>
          <p:cNvPr id="76" name="Right Arrow 75">
            <a:extLst>
              <a:ext uri="{FF2B5EF4-FFF2-40B4-BE49-F238E27FC236}">
                <a16:creationId xmlns:a16="http://schemas.microsoft.com/office/drawing/2014/main" id="{F8839280-C4CA-3B48-A114-3BD9898ED1E7}"/>
              </a:ext>
            </a:extLst>
          </p:cNvPr>
          <p:cNvSpPr/>
          <p:nvPr/>
        </p:nvSpPr>
        <p:spPr>
          <a:xfrm>
            <a:off x="6049566" y="3482486"/>
            <a:ext cx="1104900" cy="10833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84680854-14AA-EE49-B830-CFE795E3EB0E}"/>
              </a:ext>
            </a:extLst>
          </p:cNvPr>
          <p:cNvSpPr txBox="1"/>
          <p:nvPr/>
        </p:nvSpPr>
        <p:spPr>
          <a:xfrm>
            <a:off x="2057400" y="1957389"/>
            <a:ext cx="1943100" cy="523220"/>
          </a:xfrm>
          <a:prstGeom prst="rect">
            <a:avLst/>
          </a:prstGeom>
          <a:noFill/>
        </p:spPr>
        <p:txBody>
          <a:bodyPr wrap="square" rtlCol="0">
            <a:spAutoFit/>
          </a:bodyPr>
          <a:lstStyle/>
          <a:p>
            <a:pPr algn="ctr"/>
            <a:r>
              <a:rPr lang="en-US" sz="2800" dirty="0"/>
              <a:t>(</a:t>
            </a:r>
            <a:r>
              <a:rPr lang="en-US" sz="2800" i="1" dirty="0"/>
              <a:t>q</a:t>
            </a:r>
            <a:r>
              <a:rPr lang="en-US" sz="2800" dirty="0"/>
              <a:t> = 2)</a:t>
            </a:r>
          </a:p>
        </p:txBody>
      </p:sp>
      <p:sp>
        <p:nvSpPr>
          <p:cNvPr id="78" name="TextBox 77">
            <a:extLst>
              <a:ext uri="{FF2B5EF4-FFF2-40B4-BE49-F238E27FC236}">
                <a16:creationId xmlns:a16="http://schemas.microsoft.com/office/drawing/2014/main" id="{183D3399-20D4-F343-8071-7AE6BB267102}"/>
              </a:ext>
            </a:extLst>
          </p:cNvPr>
          <p:cNvSpPr txBox="1"/>
          <p:nvPr/>
        </p:nvSpPr>
        <p:spPr>
          <a:xfrm>
            <a:off x="8010524" y="3003099"/>
            <a:ext cx="757238" cy="523220"/>
          </a:xfrm>
          <a:prstGeom prst="rect">
            <a:avLst/>
          </a:prstGeom>
          <a:noFill/>
        </p:spPr>
        <p:txBody>
          <a:bodyPr wrap="square" rtlCol="0">
            <a:spAutoFit/>
          </a:bodyPr>
          <a:lstStyle/>
          <a:p>
            <a:r>
              <a:rPr lang="en-US" sz="2800" i="1" dirty="0"/>
              <a:t>No</a:t>
            </a:r>
          </a:p>
        </p:txBody>
      </p:sp>
      <p:sp>
        <p:nvSpPr>
          <p:cNvPr id="79" name="TextBox 78">
            <a:extLst>
              <a:ext uri="{FF2B5EF4-FFF2-40B4-BE49-F238E27FC236}">
                <a16:creationId xmlns:a16="http://schemas.microsoft.com/office/drawing/2014/main" id="{1CBBDB54-2A01-D44C-B45C-71D20917C5F7}"/>
              </a:ext>
            </a:extLst>
          </p:cNvPr>
          <p:cNvSpPr txBox="1"/>
          <p:nvPr/>
        </p:nvSpPr>
        <p:spPr>
          <a:xfrm>
            <a:off x="8896349" y="2772266"/>
            <a:ext cx="757238" cy="523220"/>
          </a:xfrm>
          <a:prstGeom prst="rect">
            <a:avLst/>
          </a:prstGeom>
          <a:noFill/>
        </p:spPr>
        <p:txBody>
          <a:bodyPr wrap="square" rtlCol="0">
            <a:spAutoFit/>
          </a:bodyPr>
          <a:lstStyle/>
          <a:p>
            <a:r>
              <a:rPr lang="en-US" sz="2800" i="1" dirty="0"/>
              <a:t>or</a:t>
            </a:r>
          </a:p>
        </p:txBody>
      </p:sp>
      <p:sp>
        <p:nvSpPr>
          <p:cNvPr id="27" name="TextBox 26">
            <a:extLst>
              <a:ext uri="{FF2B5EF4-FFF2-40B4-BE49-F238E27FC236}">
                <a16:creationId xmlns:a16="http://schemas.microsoft.com/office/drawing/2014/main" id="{8E6A6022-5171-DD4E-BE20-9C0F00E3BE0E}"/>
              </a:ext>
            </a:extLst>
          </p:cNvPr>
          <p:cNvSpPr txBox="1"/>
          <p:nvPr/>
        </p:nvSpPr>
        <p:spPr>
          <a:xfrm>
            <a:off x="8191500" y="1942611"/>
            <a:ext cx="1943100" cy="523220"/>
          </a:xfrm>
          <a:prstGeom prst="rect">
            <a:avLst/>
          </a:prstGeom>
          <a:noFill/>
        </p:spPr>
        <p:txBody>
          <a:bodyPr wrap="square" rtlCol="0">
            <a:spAutoFit/>
          </a:bodyPr>
          <a:lstStyle/>
          <a:p>
            <a:pPr algn="ctr"/>
            <a:r>
              <a:rPr lang="en-US" sz="2800" dirty="0"/>
              <a:t>2-grams</a:t>
            </a:r>
          </a:p>
        </p:txBody>
      </p:sp>
    </p:spTree>
    <p:extLst>
      <p:ext uri="{BB962C8B-B14F-4D97-AF65-F5344CB8AC3E}">
        <p14:creationId xmlns:p14="http://schemas.microsoft.com/office/powerpoint/2010/main" val="37019000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9"/>
            <a:ext cx="11188412" cy="1471612"/>
          </a:xfrm>
        </p:spPr>
        <p:txBody>
          <a:bodyPr anchor="t">
            <a:normAutofit/>
          </a:bodyPr>
          <a:lstStyle/>
          <a:p>
            <a:pPr marL="0" indent="0">
              <a:buNone/>
            </a:pPr>
            <a:r>
              <a:rPr lang="en-US" sz="2800" b="1" dirty="0"/>
              <a:t>q-gram distance:</a:t>
            </a:r>
            <a:r>
              <a:rPr lang="en-US" sz="2800" dirty="0"/>
              <a:t> given two strings, divide them into </a:t>
            </a:r>
            <a:r>
              <a:rPr lang="en-US" sz="2800" i="1" dirty="0"/>
              <a:t>grams</a:t>
            </a:r>
            <a:r>
              <a:rPr lang="en-US" sz="2800" dirty="0"/>
              <a:t> of size </a:t>
            </a:r>
            <a:r>
              <a:rPr lang="en-US" sz="2800" i="1" dirty="0"/>
              <a:t>q</a:t>
            </a:r>
            <a:r>
              <a:rPr lang="en-US" sz="2800" dirty="0"/>
              <a:t>, throwing out duplicates.</a:t>
            </a:r>
            <a:r>
              <a:rPr lang="en-US" sz="2800" b="1" dirty="0"/>
              <a:t> </a:t>
            </a:r>
            <a:r>
              <a:rPr lang="en-US" sz="2800" dirty="0"/>
              <a:t>How many grams are </a:t>
            </a:r>
            <a:r>
              <a:rPr lang="en-US" sz="2800" i="1" dirty="0"/>
              <a:t>not</a:t>
            </a:r>
            <a:r>
              <a:rPr lang="en-US" sz="2800" dirty="0"/>
              <a:t> shared by the strings?</a:t>
            </a:r>
            <a:endParaRPr lang="en-US" sz="2800" b="1" dirty="0"/>
          </a:p>
        </p:txBody>
      </p:sp>
      <p:sp>
        <p:nvSpPr>
          <p:cNvPr id="64" name="TextBox 63">
            <a:extLst>
              <a:ext uri="{FF2B5EF4-FFF2-40B4-BE49-F238E27FC236}">
                <a16:creationId xmlns:a16="http://schemas.microsoft.com/office/drawing/2014/main" id="{D20C16B9-018F-5846-B0DA-65CF411FC0E3}"/>
              </a:ext>
            </a:extLst>
          </p:cNvPr>
          <p:cNvSpPr txBox="1"/>
          <p:nvPr/>
        </p:nvSpPr>
        <p:spPr>
          <a:xfrm>
            <a:off x="209555" y="2628410"/>
            <a:ext cx="3171825" cy="523220"/>
          </a:xfrm>
          <a:prstGeom prst="rect">
            <a:avLst/>
          </a:prstGeom>
          <a:noFill/>
        </p:spPr>
        <p:txBody>
          <a:bodyPr wrap="square" rtlCol="0">
            <a:spAutoFit/>
          </a:bodyPr>
          <a:lstStyle/>
          <a:p>
            <a:pPr algn="ctr"/>
            <a:r>
              <a:rPr lang="en-US" sz="2800" dirty="0">
                <a:highlight>
                  <a:srgbClr val="00FF00"/>
                </a:highlight>
              </a:rPr>
              <a:t>No</a:t>
            </a:r>
            <a:r>
              <a:rPr lang="en-US" sz="2800" dirty="0"/>
              <a:t>rthwestern</a:t>
            </a:r>
          </a:p>
        </p:txBody>
      </p:sp>
      <p:sp>
        <p:nvSpPr>
          <p:cNvPr id="65" name="TextBox 64">
            <a:extLst>
              <a:ext uri="{FF2B5EF4-FFF2-40B4-BE49-F238E27FC236}">
                <a16:creationId xmlns:a16="http://schemas.microsoft.com/office/drawing/2014/main" id="{58C1108A-7523-B747-92F8-B4D553FF99C0}"/>
              </a:ext>
            </a:extLst>
          </p:cNvPr>
          <p:cNvSpPr txBox="1"/>
          <p:nvPr/>
        </p:nvSpPr>
        <p:spPr>
          <a:xfrm>
            <a:off x="209554" y="3151630"/>
            <a:ext cx="3171825" cy="523220"/>
          </a:xfrm>
          <a:prstGeom prst="rect">
            <a:avLst/>
          </a:prstGeom>
          <a:noFill/>
        </p:spPr>
        <p:txBody>
          <a:bodyPr wrap="square" rtlCol="0">
            <a:spAutoFit/>
          </a:bodyPr>
          <a:lstStyle/>
          <a:p>
            <a:pPr algn="ctr"/>
            <a:r>
              <a:rPr lang="en-US" sz="2800" dirty="0"/>
              <a:t>N</a:t>
            </a:r>
            <a:r>
              <a:rPr lang="en-US" sz="2800" dirty="0">
                <a:highlight>
                  <a:srgbClr val="00FF00"/>
                </a:highlight>
              </a:rPr>
              <a:t>or</a:t>
            </a:r>
            <a:r>
              <a:rPr lang="en-US" sz="2800" dirty="0"/>
              <a:t>thwestern</a:t>
            </a:r>
          </a:p>
        </p:txBody>
      </p:sp>
      <p:sp>
        <p:nvSpPr>
          <p:cNvPr id="66" name="TextBox 65">
            <a:extLst>
              <a:ext uri="{FF2B5EF4-FFF2-40B4-BE49-F238E27FC236}">
                <a16:creationId xmlns:a16="http://schemas.microsoft.com/office/drawing/2014/main" id="{192ECA2A-A943-FC43-884B-4BB35DA48EEA}"/>
              </a:ext>
            </a:extLst>
          </p:cNvPr>
          <p:cNvSpPr txBox="1"/>
          <p:nvPr/>
        </p:nvSpPr>
        <p:spPr>
          <a:xfrm>
            <a:off x="209553" y="3674850"/>
            <a:ext cx="3171825" cy="523220"/>
          </a:xfrm>
          <a:prstGeom prst="rect">
            <a:avLst/>
          </a:prstGeom>
          <a:noFill/>
        </p:spPr>
        <p:txBody>
          <a:bodyPr wrap="square" rtlCol="0">
            <a:spAutoFit/>
          </a:bodyPr>
          <a:lstStyle/>
          <a:p>
            <a:pPr algn="ctr"/>
            <a:r>
              <a:rPr lang="en-US" sz="2800" dirty="0"/>
              <a:t>No</a:t>
            </a:r>
            <a:r>
              <a:rPr lang="en-US" sz="2800" dirty="0">
                <a:highlight>
                  <a:srgbClr val="00FF00"/>
                </a:highlight>
              </a:rPr>
              <a:t>rt</a:t>
            </a:r>
            <a:r>
              <a:rPr lang="en-US" sz="2800" dirty="0"/>
              <a:t>hwestern</a:t>
            </a:r>
          </a:p>
        </p:txBody>
      </p:sp>
      <p:sp>
        <p:nvSpPr>
          <p:cNvPr id="67" name="TextBox 66">
            <a:extLst>
              <a:ext uri="{FF2B5EF4-FFF2-40B4-BE49-F238E27FC236}">
                <a16:creationId xmlns:a16="http://schemas.microsoft.com/office/drawing/2014/main" id="{A130D5B0-6373-3644-912F-19FA063FEB03}"/>
              </a:ext>
            </a:extLst>
          </p:cNvPr>
          <p:cNvSpPr txBox="1"/>
          <p:nvPr/>
        </p:nvSpPr>
        <p:spPr>
          <a:xfrm>
            <a:off x="209552" y="4198070"/>
            <a:ext cx="3171825" cy="523220"/>
          </a:xfrm>
          <a:prstGeom prst="rect">
            <a:avLst/>
          </a:prstGeom>
          <a:noFill/>
        </p:spPr>
        <p:txBody>
          <a:bodyPr wrap="square" rtlCol="0">
            <a:spAutoFit/>
          </a:bodyPr>
          <a:lstStyle/>
          <a:p>
            <a:pPr algn="ctr"/>
            <a:r>
              <a:rPr lang="en-US" sz="2800" dirty="0"/>
              <a:t>Nor</a:t>
            </a:r>
            <a:r>
              <a:rPr lang="en-US" sz="2800" dirty="0">
                <a:highlight>
                  <a:srgbClr val="00FF00"/>
                </a:highlight>
              </a:rPr>
              <a:t>th</a:t>
            </a:r>
            <a:r>
              <a:rPr lang="en-US" sz="2800" dirty="0"/>
              <a:t>western</a:t>
            </a:r>
          </a:p>
        </p:txBody>
      </p:sp>
      <p:sp>
        <p:nvSpPr>
          <p:cNvPr id="68" name="TextBox 67">
            <a:extLst>
              <a:ext uri="{FF2B5EF4-FFF2-40B4-BE49-F238E27FC236}">
                <a16:creationId xmlns:a16="http://schemas.microsoft.com/office/drawing/2014/main" id="{37A02692-9CED-BB47-BABC-BD4B7826AF4C}"/>
              </a:ext>
            </a:extLst>
          </p:cNvPr>
          <p:cNvSpPr txBox="1"/>
          <p:nvPr/>
        </p:nvSpPr>
        <p:spPr>
          <a:xfrm>
            <a:off x="209551" y="4721290"/>
            <a:ext cx="3171825" cy="523220"/>
          </a:xfrm>
          <a:prstGeom prst="rect">
            <a:avLst/>
          </a:prstGeom>
          <a:noFill/>
        </p:spPr>
        <p:txBody>
          <a:bodyPr wrap="square" rtlCol="0">
            <a:spAutoFit/>
          </a:bodyPr>
          <a:lstStyle/>
          <a:p>
            <a:pPr algn="ctr"/>
            <a:r>
              <a:rPr lang="en-US" sz="2800" dirty="0"/>
              <a:t>Nort</a:t>
            </a:r>
            <a:r>
              <a:rPr lang="en-US" sz="2800" dirty="0">
                <a:highlight>
                  <a:srgbClr val="00FF00"/>
                </a:highlight>
              </a:rPr>
              <a:t>hw</a:t>
            </a:r>
            <a:r>
              <a:rPr lang="en-US" sz="2800" dirty="0"/>
              <a:t>estern</a:t>
            </a:r>
          </a:p>
        </p:txBody>
      </p:sp>
      <p:sp>
        <p:nvSpPr>
          <p:cNvPr id="69" name="TextBox 68">
            <a:extLst>
              <a:ext uri="{FF2B5EF4-FFF2-40B4-BE49-F238E27FC236}">
                <a16:creationId xmlns:a16="http://schemas.microsoft.com/office/drawing/2014/main" id="{EE9E6579-E65D-B041-B210-F03D7FF41749}"/>
              </a:ext>
            </a:extLst>
          </p:cNvPr>
          <p:cNvSpPr txBox="1"/>
          <p:nvPr/>
        </p:nvSpPr>
        <p:spPr>
          <a:xfrm>
            <a:off x="209550" y="5244510"/>
            <a:ext cx="3171825" cy="523220"/>
          </a:xfrm>
          <a:prstGeom prst="rect">
            <a:avLst/>
          </a:prstGeom>
          <a:noFill/>
        </p:spPr>
        <p:txBody>
          <a:bodyPr wrap="square" rtlCol="0">
            <a:spAutoFit/>
          </a:bodyPr>
          <a:lstStyle/>
          <a:p>
            <a:pPr algn="ctr"/>
            <a:r>
              <a:rPr lang="en-US" sz="2800" dirty="0"/>
              <a:t>North</a:t>
            </a:r>
            <a:r>
              <a:rPr lang="en-US" sz="2800" dirty="0">
                <a:highlight>
                  <a:srgbClr val="00FF00"/>
                </a:highlight>
              </a:rPr>
              <a:t>we</a:t>
            </a:r>
            <a:r>
              <a:rPr lang="en-US" sz="2800" dirty="0"/>
              <a:t>stern</a:t>
            </a:r>
          </a:p>
        </p:txBody>
      </p:sp>
      <p:sp>
        <p:nvSpPr>
          <p:cNvPr id="70" name="TextBox 69">
            <a:extLst>
              <a:ext uri="{FF2B5EF4-FFF2-40B4-BE49-F238E27FC236}">
                <a16:creationId xmlns:a16="http://schemas.microsoft.com/office/drawing/2014/main" id="{26DFFB17-893F-1F45-83B8-764B57DBBFA9}"/>
              </a:ext>
            </a:extLst>
          </p:cNvPr>
          <p:cNvSpPr txBox="1"/>
          <p:nvPr/>
        </p:nvSpPr>
        <p:spPr>
          <a:xfrm>
            <a:off x="2738437" y="2628410"/>
            <a:ext cx="3171825" cy="523220"/>
          </a:xfrm>
          <a:prstGeom prst="rect">
            <a:avLst/>
          </a:prstGeom>
          <a:noFill/>
        </p:spPr>
        <p:txBody>
          <a:bodyPr wrap="square" rtlCol="0">
            <a:spAutoFit/>
          </a:bodyPr>
          <a:lstStyle/>
          <a:p>
            <a:pPr algn="ctr"/>
            <a:r>
              <a:rPr lang="en-US" sz="2800" dirty="0"/>
              <a:t>Northw</a:t>
            </a:r>
            <a:r>
              <a:rPr lang="en-US" sz="2800" dirty="0">
                <a:highlight>
                  <a:srgbClr val="00FF00"/>
                </a:highlight>
              </a:rPr>
              <a:t>es</a:t>
            </a:r>
            <a:r>
              <a:rPr lang="en-US" sz="2800" dirty="0"/>
              <a:t>tern</a:t>
            </a:r>
          </a:p>
        </p:txBody>
      </p:sp>
      <p:sp>
        <p:nvSpPr>
          <p:cNvPr id="71" name="TextBox 70">
            <a:extLst>
              <a:ext uri="{FF2B5EF4-FFF2-40B4-BE49-F238E27FC236}">
                <a16:creationId xmlns:a16="http://schemas.microsoft.com/office/drawing/2014/main" id="{9AB3DAA4-27E7-454D-BBE0-57AB9C2CEE55}"/>
              </a:ext>
            </a:extLst>
          </p:cNvPr>
          <p:cNvSpPr txBox="1"/>
          <p:nvPr/>
        </p:nvSpPr>
        <p:spPr>
          <a:xfrm>
            <a:off x="2738436" y="3151630"/>
            <a:ext cx="3171825" cy="523220"/>
          </a:xfrm>
          <a:prstGeom prst="rect">
            <a:avLst/>
          </a:prstGeom>
          <a:noFill/>
        </p:spPr>
        <p:txBody>
          <a:bodyPr wrap="square" rtlCol="0">
            <a:spAutoFit/>
          </a:bodyPr>
          <a:lstStyle/>
          <a:p>
            <a:pPr algn="ctr"/>
            <a:r>
              <a:rPr lang="en-US" sz="2800" dirty="0"/>
              <a:t>Northwe</a:t>
            </a:r>
            <a:r>
              <a:rPr lang="en-US" sz="2800" dirty="0">
                <a:highlight>
                  <a:srgbClr val="00FF00"/>
                </a:highlight>
              </a:rPr>
              <a:t>st</a:t>
            </a:r>
            <a:r>
              <a:rPr lang="en-US" sz="2800" dirty="0"/>
              <a:t>ern</a:t>
            </a:r>
          </a:p>
        </p:txBody>
      </p:sp>
      <p:sp>
        <p:nvSpPr>
          <p:cNvPr id="72" name="TextBox 71">
            <a:extLst>
              <a:ext uri="{FF2B5EF4-FFF2-40B4-BE49-F238E27FC236}">
                <a16:creationId xmlns:a16="http://schemas.microsoft.com/office/drawing/2014/main" id="{D536594E-0820-F84C-A78B-52F2F4773EB2}"/>
              </a:ext>
            </a:extLst>
          </p:cNvPr>
          <p:cNvSpPr txBox="1"/>
          <p:nvPr/>
        </p:nvSpPr>
        <p:spPr>
          <a:xfrm>
            <a:off x="2738435" y="3674850"/>
            <a:ext cx="3171825" cy="523220"/>
          </a:xfrm>
          <a:prstGeom prst="rect">
            <a:avLst/>
          </a:prstGeom>
          <a:noFill/>
        </p:spPr>
        <p:txBody>
          <a:bodyPr wrap="square" rtlCol="0">
            <a:spAutoFit/>
          </a:bodyPr>
          <a:lstStyle/>
          <a:p>
            <a:pPr algn="ctr"/>
            <a:r>
              <a:rPr lang="en-US" sz="2800" dirty="0"/>
              <a:t>Northwes</a:t>
            </a:r>
            <a:r>
              <a:rPr lang="en-US" sz="2800" dirty="0">
                <a:highlight>
                  <a:srgbClr val="00FF00"/>
                </a:highlight>
              </a:rPr>
              <a:t>te</a:t>
            </a:r>
            <a:r>
              <a:rPr lang="en-US" sz="2800" dirty="0"/>
              <a:t>rn</a:t>
            </a:r>
          </a:p>
        </p:txBody>
      </p:sp>
      <p:sp>
        <p:nvSpPr>
          <p:cNvPr id="73" name="TextBox 72">
            <a:extLst>
              <a:ext uri="{FF2B5EF4-FFF2-40B4-BE49-F238E27FC236}">
                <a16:creationId xmlns:a16="http://schemas.microsoft.com/office/drawing/2014/main" id="{F65546DD-6A30-904D-ADE7-85D44FD8CED5}"/>
              </a:ext>
            </a:extLst>
          </p:cNvPr>
          <p:cNvSpPr txBox="1"/>
          <p:nvPr/>
        </p:nvSpPr>
        <p:spPr>
          <a:xfrm>
            <a:off x="2738434" y="4198070"/>
            <a:ext cx="3171825" cy="523220"/>
          </a:xfrm>
          <a:prstGeom prst="rect">
            <a:avLst/>
          </a:prstGeom>
          <a:noFill/>
        </p:spPr>
        <p:txBody>
          <a:bodyPr wrap="square" rtlCol="0">
            <a:spAutoFit/>
          </a:bodyPr>
          <a:lstStyle/>
          <a:p>
            <a:pPr algn="ctr"/>
            <a:r>
              <a:rPr lang="en-US" sz="2800" dirty="0"/>
              <a:t>Northwest</a:t>
            </a:r>
            <a:r>
              <a:rPr lang="en-US" sz="2800" dirty="0">
                <a:highlight>
                  <a:srgbClr val="00FF00"/>
                </a:highlight>
              </a:rPr>
              <a:t>er</a:t>
            </a:r>
            <a:r>
              <a:rPr lang="en-US" sz="2800" dirty="0"/>
              <a:t>n</a:t>
            </a:r>
          </a:p>
        </p:txBody>
      </p:sp>
      <p:sp>
        <p:nvSpPr>
          <p:cNvPr id="74" name="TextBox 73">
            <a:extLst>
              <a:ext uri="{FF2B5EF4-FFF2-40B4-BE49-F238E27FC236}">
                <a16:creationId xmlns:a16="http://schemas.microsoft.com/office/drawing/2014/main" id="{3C056184-0BF7-9343-9595-6AD0A7F0670B}"/>
              </a:ext>
            </a:extLst>
          </p:cNvPr>
          <p:cNvSpPr txBox="1"/>
          <p:nvPr/>
        </p:nvSpPr>
        <p:spPr>
          <a:xfrm>
            <a:off x="2738433" y="4721290"/>
            <a:ext cx="3171825" cy="523220"/>
          </a:xfrm>
          <a:prstGeom prst="rect">
            <a:avLst/>
          </a:prstGeom>
          <a:noFill/>
        </p:spPr>
        <p:txBody>
          <a:bodyPr wrap="square" rtlCol="0">
            <a:spAutoFit/>
          </a:bodyPr>
          <a:lstStyle/>
          <a:p>
            <a:pPr algn="ctr"/>
            <a:r>
              <a:rPr lang="en-US" sz="2800" dirty="0"/>
              <a:t>Northweste</a:t>
            </a:r>
            <a:r>
              <a:rPr lang="en-US" sz="2800" dirty="0">
                <a:highlight>
                  <a:srgbClr val="00FF00"/>
                </a:highlight>
              </a:rPr>
              <a:t>rn</a:t>
            </a:r>
          </a:p>
        </p:txBody>
      </p:sp>
      <p:sp>
        <p:nvSpPr>
          <p:cNvPr id="76" name="Right Arrow 75">
            <a:extLst>
              <a:ext uri="{FF2B5EF4-FFF2-40B4-BE49-F238E27FC236}">
                <a16:creationId xmlns:a16="http://schemas.microsoft.com/office/drawing/2014/main" id="{F8839280-C4CA-3B48-A114-3BD9898ED1E7}"/>
              </a:ext>
            </a:extLst>
          </p:cNvPr>
          <p:cNvSpPr/>
          <p:nvPr/>
        </p:nvSpPr>
        <p:spPr>
          <a:xfrm>
            <a:off x="6049566" y="3482486"/>
            <a:ext cx="1104900" cy="10833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84680854-14AA-EE49-B830-CFE795E3EB0E}"/>
              </a:ext>
            </a:extLst>
          </p:cNvPr>
          <p:cNvSpPr txBox="1"/>
          <p:nvPr/>
        </p:nvSpPr>
        <p:spPr>
          <a:xfrm>
            <a:off x="2057400" y="1957389"/>
            <a:ext cx="1943100" cy="523220"/>
          </a:xfrm>
          <a:prstGeom prst="rect">
            <a:avLst/>
          </a:prstGeom>
          <a:noFill/>
        </p:spPr>
        <p:txBody>
          <a:bodyPr wrap="square" rtlCol="0">
            <a:spAutoFit/>
          </a:bodyPr>
          <a:lstStyle/>
          <a:p>
            <a:pPr algn="ctr"/>
            <a:r>
              <a:rPr lang="en-US" sz="2800" dirty="0"/>
              <a:t>(</a:t>
            </a:r>
            <a:r>
              <a:rPr lang="en-US" sz="2800" i="1" dirty="0"/>
              <a:t>q</a:t>
            </a:r>
            <a:r>
              <a:rPr lang="en-US" sz="2800" dirty="0"/>
              <a:t> = 2)</a:t>
            </a:r>
          </a:p>
        </p:txBody>
      </p:sp>
      <p:sp>
        <p:nvSpPr>
          <p:cNvPr id="78" name="TextBox 77">
            <a:extLst>
              <a:ext uri="{FF2B5EF4-FFF2-40B4-BE49-F238E27FC236}">
                <a16:creationId xmlns:a16="http://schemas.microsoft.com/office/drawing/2014/main" id="{183D3399-20D4-F343-8071-7AE6BB267102}"/>
              </a:ext>
            </a:extLst>
          </p:cNvPr>
          <p:cNvSpPr txBox="1"/>
          <p:nvPr/>
        </p:nvSpPr>
        <p:spPr>
          <a:xfrm>
            <a:off x="8010524" y="3003099"/>
            <a:ext cx="757238" cy="523220"/>
          </a:xfrm>
          <a:prstGeom prst="rect">
            <a:avLst/>
          </a:prstGeom>
          <a:noFill/>
        </p:spPr>
        <p:txBody>
          <a:bodyPr wrap="square" rtlCol="0">
            <a:spAutoFit/>
          </a:bodyPr>
          <a:lstStyle/>
          <a:p>
            <a:r>
              <a:rPr lang="en-US" sz="2800" i="1" dirty="0"/>
              <a:t>No</a:t>
            </a:r>
          </a:p>
        </p:txBody>
      </p:sp>
      <p:sp>
        <p:nvSpPr>
          <p:cNvPr id="79" name="TextBox 78">
            <a:extLst>
              <a:ext uri="{FF2B5EF4-FFF2-40B4-BE49-F238E27FC236}">
                <a16:creationId xmlns:a16="http://schemas.microsoft.com/office/drawing/2014/main" id="{1CBBDB54-2A01-D44C-B45C-71D20917C5F7}"/>
              </a:ext>
            </a:extLst>
          </p:cNvPr>
          <p:cNvSpPr txBox="1"/>
          <p:nvPr/>
        </p:nvSpPr>
        <p:spPr>
          <a:xfrm>
            <a:off x="8896349" y="2772266"/>
            <a:ext cx="757238" cy="523220"/>
          </a:xfrm>
          <a:prstGeom prst="rect">
            <a:avLst/>
          </a:prstGeom>
          <a:noFill/>
        </p:spPr>
        <p:txBody>
          <a:bodyPr wrap="square" rtlCol="0">
            <a:spAutoFit/>
          </a:bodyPr>
          <a:lstStyle/>
          <a:p>
            <a:r>
              <a:rPr lang="en-US" sz="2800" i="1" dirty="0"/>
              <a:t>or</a:t>
            </a:r>
          </a:p>
        </p:txBody>
      </p:sp>
      <p:sp>
        <p:nvSpPr>
          <p:cNvPr id="80" name="TextBox 79">
            <a:extLst>
              <a:ext uri="{FF2B5EF4-FFF2-40B4-BE49-F238E27FC236}">
                <a16:creationId xmlns:a16="http://schemas.microsoft.com/office/drawing/2014/main" id="{A3113135-2EE8-3749-92E3-071466488DFF}"/>
              </a:ext>
            </a:extLst>
          </p:cNvPr>
          <p:cNvSpPr txBox="1"/>
          <p:nvPr/>
        </p:nvSpPr>
        <p:spPr>
          <a:xfrm>
            <a:off x="8767762" y="3403177"/>
            <a:ext cx="757238" cy="523220"/>
          </a:xfrm>
          <a:prstGeom prst="rect">
            <a:avLst/>
          </a:prstGeom>
          <a:noFill/>
        </p:spPr>
        <p:txBody>
          <a:bodyPr wrap="square" rtlCol="0">
            <a:spAutoFit/>
          </a:bodyPr>
          <a:lstStyle/>
          <a:p>
            <a:r>
              <a:rPr lang="en-US" sz="2800" i="1" dirty="0" err="1"/>
              <a:t>hw</a:t>
            </a:r>
            <a:endParaRPr lang="en-US" sz="2800" i="1" dirty="0"/>
          </a:p>
        </p:txBody>
      </p:sp>
      <p:sp>
        <p:nvSpPr>
          <p:cNvPr id="81" name="TextBox 80">
            <a:extLst>
              <a:ext uri="{FF2B5EF4-FFF2-40B4-BE49-F238E27FC236}">
                <a16:creationId xmlns:a16="http://schemas.microsoft.com/office/drawing/2014/main" id="{E00DC050-0B85-BD4E-9BB4-F579615F4D6C}"/>
              </a:ext>
            </a:extLst>
          </p:cNvPr>
          <p:cNvSpPr txBox="1"/>
          <p:nvPr/>
        </p:nvSpPr>
        <p:spPr>
          <a:xfrm>
            <a:off x="9648825" y="3122785"/>
            <a:ext cx="757238" cy="523220"/>
          </a:xfrm>
          <a:prstGeom prst="rect">
            <a:avLst/>
          </a:prstGeom>
          <a:noFill/>
        </p:spPr>
        <p:txBody>
          <a:bodyPr wrap="square" rtlCol="0">
            <a:spAutoFit/>
          </a:bodyPr>
          <a:lstStyle/>
          <a:p>
            <a:r>
              <a:rPr lang="en-US" sz="2800" i="1" dirty="0"/>
              <a:t>rt</a:t>
            </a:r>
          </a:p>
        </p:txBody>
      </p:sp>
      <p:sp>
        <p:nvSpPr>
          <p:cNvPr id="82" name="TextBox 81">
            <a:extLst>
              <a:ext uri="{FF2B5EF4-FFF2-40B4-BE49-F238E27FC236}">
                <a16:creationId xmlns:a16="http://schemas.microsoft.com/office/drawing/2014/main" id="{E4F950A3-F88B-E24A-ADBE-F212C4FFF44E}"/>
              </a:ext>
            </a:extLst>
          </p:cNvPr>
          <p:cNvSpPr txBox="1"/>
          <p:nvPr/>
        </p:nvSpPr>
        <p:spPr>
          <a:xfrm>
            <a:off x="9794080" y="3783220"/>
            <a:ext cx="757238" cy="523220"/>
          </a:xfrm>
          <a:prstGeom prst="rect">
            <a:avLst/>
          </a:prstGeom>
          <a:noFill/>
        </p:spPr>
        <p:txBody>
          <a:bodyPr wrap="square" rtlCol="0">
            <a:spAutoFit/>
          </a:bodyPr>
          <a:lstStyle/>
          <a:p>
            <a:r>
              <a:rPr lang="en-US" sz="2800" i="1" dirty="0"/>
              <a:t>we</a:t>
            </a:r>
          </a:p>
        </p:txBody>
      </p:sp>
      <p:sp>
        <p:nvSpPr>
          <p:cNvPr id="83" name="TextBox 82">
            <a:extLst>
              <a:ext uri="{FF2B5EF4-FFF2-40B4-BE49-F238E27FC236}">
                <a16:creationId xmlns:a16="http://schemas.microsoft.com/office/drawing/2014/main" id="{C1C0915B-C638-1B4F-86F8-8FAE324E7672}"/>
              </a:ext>
            </a:extLst>
          </p:cNvPr>
          <p:cNvSpPr txBox="1"/>
          <p:nvPr/>
        </p:nvSpPr>
        <p:spPr>
          <a:xfrm>
            <a:off x="7929562" y="3783219"/>
            <a:ext cx="757238" cy="523220"/>
          </a:xfrm>
          <a:prstGeom prst="rect">
            <a:avLst/>
          </a:prstGeom>
          <a:noFill/>
        </p:spPr>
        <p:txBody>
          <a:bodyPr wrap="square" rtlCol="0">
            <a:spAutoFit/>
          </a:bodyPr>
          <a:lstStyle/>
          <a:p>
            <a:r>
              <a:rPr lang="en-US" sz="2800" i="1" dirty="0" err="1"/>
              <a:t>st</a:t>
            </a:r>
            <a:endParaRPr lang="en-US" sz="2800" i="1" dirty="0"/>
          </a:p>
        </p:txBody>
      </p:sp>
      <p:sp>
        <p:nvSpPr>
          <p:cNvPr id="84" name="TextBox 83">
            <a:extLst>
              <a:ext uri="{FF2B5EF4-FFF2-40B4-BE49-F238E27FC236}">
                <a16:creationId xmlns:a16="http://schemas.microsoft.com/office/drawing/2014/main" id="{3B05E6CD-47C5-CA47-AC5B-24FC4276E78B}"/>
              </a:ext>
            </a:extLst>
          </p:cNvPr>
          <p:cNvSpPr txBox="1"/>
          <p:nvPr/>
        </p:nvSpPr>
        <p:spPr>
          <a:xfrm>
            <a:off x="8686800" y="4172818"/>
            <a:ext cx="757238" cy="523220"/>
          </a:xfrm>
          <a:prstGeom prst="rect">
            <a:avLst/>
          </a:prstGeom>
          <a:noFill/>
        </p:spPr>
        <p:txBody>
          <a:bodyPr wrap="square" rtlCol="0">
            <a:spAutoFit/>
          </a:bodyPr>
          <a:lstStyle/>
          <a:p>
            <a:r>
              <a:rPr lang="en-US" sz="2800" i="1" dirty="0" err="1"/>
              <a:t>te</a:t>
            </a:r>
            <a:endParaRPr lang="en-US" sz="2800" i="1" dirty="0"/>
          </a:p>
        </p:txBody>
      </p:sp>
      <p:sp>
        <p:nvSpPr>
          <p:cNvPr id="85" name="TextBox 84">
            <a:extLst>
              <a:ext uri="{FF2B5EF4-FFF2-40B4-BE49-F238E27FC236}">
                <a16:creationId xmlns:a16="http://schemas.microsoft.com/office/drawing/2014/main" id="{0B40AC0C-02A0-2140-A98D-9D0AA1E31D6F}"/>
              </a:ext>
            </a:extLst>
          </p:cNvPr>
          <p:cNvSpPr txBox="1"/>
          <p:nvPr/>
        </p:nvSpPr>
        <p:spPr>
          <a:xfrm>
            <a:off x="9525000" y="4565880"/>
            <a:ext cx="757238" cy="523220"/>
          </a:xfrm>
          <a:prstGeom prst="rect">
            <a:avLst/>
          </a:prstGeom>
          <a:noFill/>
        </p:spPr>
        <p:txBody>
          <a:bodyPr wrap="square" rtlCol="0">
            <a:spAutoFit/>
          </a:bodyPr>
          <a:lstStyle/>
          <a:p>
            <a:r>
              <a:rPr lang="en-US" sz="2800" i="1" dirty="0" err="1"/>
              <a:t>er</a:t>
            </a:r>
            <a:endParaRPr lang="en-US" sz="2800" i="1" dirty="0"/>
          </a:p>
        </p:txBody>
      </p:sp>
      <p:sp>
        <p:nvSpPr>
          <p:cNvPr id="86" name="TextBox 85">
            <a:extLst>
              <a:ext uri="{FF2B5EF4-FFF2-40B4-BE49-F238E27FC236}">
                <a16:creationId xmlns:a16="http://schemas.microsoft.com/office/drawing/2014/main" id="{AD9656D0-11D2-8A43-81BF-2BE5B21E4F0B}"/>
              </a:ext>
            </a:extLst>
          </p:cNvPr>
          <p:cNvSpPr txBox="1"/>
          <p:nvPr/>
        </p:nvSpPr>
        <p:spPr>
          <a:xfrm>
            <a:off x="10551318" y="4255997"/>
            <a:ext cx="757238" cy="523220"/>
          </a:xfrm>
          <a:prstGeom prst="rect">
            <a:avLst/>
          </a:prstGeom>
          <a:noFill/>
        </p:spPr>
        <p:txBody>
          <a:bodyPr wrap="square" rtlCol="0">
            <a:spAutoFit/>
          </a:bodyPr>
          <a:lstStyle/>
          <a:p>
            <a:r>
              <a:rPr lang="en-US" sz="2800" i="1" dirty="0" err="1"/>
              <a:t>rn</a:t>
            </a:r>
            <a:endParaRPr lang="en-US" sz="2800" i="1" dirty="0"/>
          </a:p>
        </p:txBody>
      </p:sp>
      <p:sp>
        <p:nvSpPr>
          <p:cNvPr id="87" name="TextBox 86">
            <a:extLst>
              <a:ext uri="{FF2B5EF4-FFF2-40B4-BE49-F238E27FC236}">
                <a16:creationId xmlns:a16="http://schemas.microsoft.com/office/drawing/2014/main" id="{FC817C83-FAF0-E445-99A4-A4E540E93C8A}"/>
              </a:ext>
            </a:extLst>
          </p:cNvPr>
          <p:cNvSpPr txBox="1"/>
          <p:nvPr/>
        </p:nvSpPr>
        <p:spPr>
          <a:xfrm>
            <a:off x="10544175" y="3440984"/>
            <a:ext cx="757238" cy="523220"/>
          </a:xfrm>
          <a:prstGeom prst="rect">
            <a:avLst/>
          </a:prstGeom>
          <a:noFill/>
        </p:spPr>
        <p:txBody>
          <a:bodyPr wrap="square" rtlCol="0">
            <a:spAutoFit/>
          </a:bodyPr>
          <a:lstStyle/>
          <a:p>
            <a:r>
              <a:rPr lang="en-US" sz="2800" i="1" dirty="0"/>
              <a:t>es</a:t>
            </a:r>
          </a:p>
        </p:txBody>
      </p:sp>
      <p:sp>
        <p:nvSpPr>
          <p:cNvPr id="88" name="TextBox 87">
            <a:extLst>
              <a:ext uri="{FF2B5EF4-FFF2-40B4-BE49-F238E27FC236}">
                <a16:creationId xmlns:a16="http://schemas.microsoft.com/office/drawing/2014/main" id="{B3678CF7-533B-C24C-8767-4EAE9A6ECAB2}"/>
              </a:ext>
            </a:extLst>
          </p:cNvPr>
          <p:cNvSpPr txBox="1"/>
          <p:nvPr/>
        </p:nvSpPr>
        <p:spPr>
          <a:xfrm>
            <a:off x="10401301" y="2818821"/>
            <a:ext cx="757238" cy="523220"/>
          </a:xfrm>
          <a:prstGeom prst="rect">
            <a:avLst/>
          </a:prstGeom>
          <a:noFill/>
        </p:spPr>
        <p:txBody>
          <a:bodyPr wrap="square" rtlCol="0">
            <a:spAutoFit/>
          </a:bodyPr>
          <a:lstStyle/>
          <a:p>
            <a:r>
              <a:rPr lang="en-US" sz="2800" i="1" dirty="0" err="1"/>
              <a:t>th</a:t>
            </a:r>
            <a:endParaRPr lang="en-US" sz="2800" i="1" dirty="0"/>
          </a:p>
        </p:txBody>
      </p:sp>
      <p:sp>
        <p:nvSpPr>
          <p:cNvPr id="27" name="TextBox 26">
            <a:extLst>
              <a:ext uri="{FF2B5EF4-FFF2-40B4-BE49-F238E27FC236}">
                <a16:creationId xmlns:a16="http://schemas.microsoft.com/office/drawing/2014/main" id="{EC3CCDF7-DC4A-A842-A130-0481B91B2CA5}"/>
              </a:ext>
            </a:extLst>
          </p:cNvPr>
          <p:cNvSpPr txBox="1"/>
          <p:nvPr/>
        </p:nvSpPr>
        <p:spPr>
          <a:xfrm>
            <a:off x="8191500" y="1942611"/>
            <a:ext cx="1943100" cy="523220"/>
          </a:xfrm>
          <a:prstGeom prst="rect">
            <a:avLst/>
          </a:prstGeom>
          <a:noFill/>
        </p:spPr>
        <p:txBody>
          <a:bodyPr wrap="square" rtlCol="0">
            <a:spAutoFit/>
          </a:bodyPr>
          <a:lstStyle/>
          <a:p>
            <a:pPr algn="ctr"/>
            <a:r>
              <a:rPr lang="en-US" sz="2800" dirty="0"/>
              <a:t>2-grams</a:t>
            </a:r>
          </a:p>
        </p:txBody>
      </p:sp>
    </p:spTree>
    <p:extLst>
      <p:ext uri="{BB962C8B-B14F-4D97-AF65-F5344CB8AC3E}">
        <p14:creationId xmlns:p14="http://schemas.microsoft.com/office/powerpoint/2010/main" val="2370603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B1ED-2BE2-FE46-9E83-57DC5F277579}"/>
              </a:ext>
            </a:extLst>
          </p:cNvPr>
          <p:cNvSpPr>
            <a:spLocks noGrp="1"/>
          </p:cNvSpPr>
          <p:nvPr>
            <p:ph type="title"/>
          </p:nvPr>
        </p:nvSpPr>
        <p:spPr>
          <a:xfrm>
            <a:off x="498763" y="311549"/>
            <a:ext cx="11127179" cy="874314"/>
          </a:xfrm>
        </p:spPr>
        <p:txBody>
          <a:bodyPr>
            <a:normAutofit/>
          </a:bodyPr>
          <a:lstStyle/>
          <a:p>
            <a:r>
              <a:rPr lang="en-US" dirty="0"/>
              <a:t>WORKSHOP GOALS</a:t>
            </a:r>
          </a:p>
        </p:txBody>
      </p:sp>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838200" y="1393556"/>
            <a:ext cx="10515600" cy="4924117"/>
          </a:xfrm>
        </p:spPr>
        <p:txBody>
          <a:bodyPr anchor="ctr">
            <a:normAutofit/>
          </a:bodyPr>
          <a:lstStyle/>
          <a:p>
            <a:r>
              <a:rPr lang="en-US" sz="2800" dirty="0"/>
              <a:t>review joins for combining data sets and highlight cases where exact matching will fail</a:t>
            </a:r>
          </a:p>
          <a:p>
            <a:endParaRPr lang="en-US" sz="2800" dirty="0"/>
          </a:p>
          <a:p>
            <a:r>
              <a:rPr lang="en-US" sz="2800" dirty="0"/>
              <a:t>discuss some of the mechanics underlying fuzzy matching techniques and parameter tuning</a:t>
            </a:r>
          </a:p>
          <a:p>
            <a:endParaRPr lang="en-US" sz="2800" dirty="0"/>
          </a:p>
          <a:p>
            <a:r>
              <a:rPr lang="en-US" sz="2800" dirty="0"/>
              <a:t>use R’s </a:t>
            </a:r>
            <a:r>
              <a:rPr lang="en-US" sz="2800" dirty="0" err="1">
                <a:latin typeface="Courier New" panose="02070309020205020404" pitchFamily="49" charset="0"/>
                <a:cs typeface="Courier New" panose="02070309020205020404" pitchFamily="49" charset="0"/>
              </a:rPr>
              <a:t>tidyverse</a:t>
            </a:r>
            <a:r>
              <a:rPr lang="en-US" sz="2800" dirty="0"/>
              <a:t>, </a:t>
            </a:r>
            <a:r>
              <a:rPr lang="en-US" sz="2800" dirty="0" err="1">
                <a:latin typeface="Courier New" panose="02070309020205020404" pitchFamily="49" charset="0"/>
                <a:cs typeface="Courier New" panose="02070309020205020404" pitchFamily="49" charset="0"/>
              </a:rPr>
              <a:t>stringdist</a:t>
            </a:r>
            <a:r>
              <a:rPr lang="en-US" sz="2800" dirty="0"/>
              <a:t>, and </a:t>
            </a:r>
            <a:r>
              <a:rPr lang="en-US" sz="2800" dirty="0" err="1">
                <a:latin typeface="Courier New" panose="02070309020205020404" pitchFamily="49" charset="0"/>
                <a:cs typeface="Courier New" panose="02070309020205020404" pitchFamily="49" charset="0"/>
              </a:rPr>
              <a:t>fuzzyjoin</a:t>
            </a:r>
            <a:r>
              <a:rPr lang="en-US" sz="2800" dirty="0"/>
              <a:t> libraries to work through an example on real-world data</a:t>
            </a:r>
          </a:p>
          <a:p>
            <a:pPr marL="0" indent="0">
              <a:buNone/>
            </a:pPr>
            <a:endParaRPr lang="en-US" sz="2800" dirty="0"/>
          </a:p>
        </p:txBody>
      </p:sp>
    </p:spTree>
    <p:extLst>
      <p:ext uri="{BB962C8B-B14F-4D97-AF65-F5344CB8AC3E}">
        <p14:creationId xmlns:p14="http://schemas.microsoft.com/office/powerpoint/2010/main" val="33304668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9"/>
            <a:ext cx="11188412" cy="1471612"/>
          </a:xfrm>
        </p:spPr>
        <p:txBody>
          <a:bodyPr anchor="t">
            <a:normAutofit/>
          </a:bodyPr>
          <a:lstStyle/>
          <a:p>
            <a:pPr marL="0" indent="0">
              <a:buNone/>
            </a:pPr>
            <a:r>
              <a:rPr lang="en-US" sz="2800" b="1" dirty="0"/>
              <a:t>q-gram distance:</a:t>
            </a:r>
            <a:r>
              <a:rPr lang="en-US" sz="2800" dirty="0"/>
              <a:t> given two strings, divide them into </a:t>
            </a:r>
            <a:r>
              <a:rPr lang="en-US" sz="2800" i="1" dirty="0"/>
              <a:t>grams</a:t>
            </a:r>
            <a:r>
              <a:rPr lang="en-US" sz="2800" dirty="0"/>
              <a:t> of size </a:t>
            </a:r>
            <a:r>
              <a:rPr lang="en-US" sz="2800" i="1" dirty="0"/>
              <a:t>q</a:t>
            </a:r>
            <a:r>
              <a:rPr lang="en-US" sz="2800" dirty="0"/>
              <a:t>, throwing out duplicates.</a:t>
            </a:r>
            <a:r>
              <a:rPr lang="en-US" sz="2800" b="1" dirty="0"/>
              <a:t> </a:t>
            </a:r>
            <a:r>
              <a:rPr lang="en-US" sz="2800" dirty="0"/>
              <a:t>How many grams are </a:t>
            </a:r>
            <a:r>
              <a:rPr lang="en-US" sz="2800" i="1" dirty="0"/>
              <a:t>not</a:t>
            </a:r>
            <a:r>
              <a:rPr lang="en-US" sz="2800" dirty="0"/>
              <a:t> shared by the strings?</a:t>
            </a:r>
            <a:endParaRPr lang="en-US" sz="2800" b="1" dirty="0"/>
          </a:p>
        </p:txBody>
      </p:sp>
      <p:sp>
        <p:nvSpPr>
          <p:cNvPr id="40" name="TextBox 39">
            <a:extLst>
              <a:ext uri="{FF2B5EF4-FFF2-40B4-BE49-F238E27FC236}">
                <a16:creationId xmlns:a16="http://schemas.microsoft.com/office/drawing/2014/main" id="{9783DD1C-4987-104B-A9D8-9F8BC445D0A8}"/>
              </a:ext>
            </a:extLst>
          </p:cNvPr>
          <p:cNvSpPr txBox="1"/>
          <p:nvPr/>
        </p:nvSpPr>
        <p:spPr>
          <a:xfrm>
            <a:off x="1128713" y="1943101"/>
            <a:ext cx="3729037" cy="523220"/>
          </a:xfrm>
          <a:prstGeom prst="rect">
            <a:avLst/>
          </a:prstGeom>
          <a:noFill/>
        </p:spPr>
        <p:txBody>
          <a:bodyPr wrap="square" rtlCol="0">
            <a:spAutoFit/>
          </a:bodyPr>
          <a:lstStyle/>
          <a:p>
            <a:pPr algn="ctr"/>
            <a:r>
              <a:rPr lang="en-US" sz="2800" dirty="0"/>
              <a:t>Northwestern</a:t>
            </a:r>
          </a:p>
        </p:txBody>
      </p:sp>
      <p:sp>
        <p:nvSpPr>
          <p:cNvPr id="41" name="TextBox 40">
            <a:extLst>
              <a:ext uri="{FF2B5EF4-FFF2-40B4-BE49-F238E27FC236}">
                <a16:creationId xmlns:a16="http://schemas.microsoft.com/office/drawing/2014/main" id="{DC8EF29E-1266-0A4A-A40C-D007C25B8EBB}"/>
              </a:ext>
            </a:extLst>
          </p:cNvPr>
          <p:cNvSpPr txBox="1"/>
          <p:nvPr/>
        </p:nvSpPr>
        <p:spPr>
          <a:xfrm>
            <a:off x="7334252" y="1943101"/>
            <a:ext cx="3729037" cy="523220"/>
          </a:xfrm>
          <a:prstGeom prst="rect">
            <a:avLst/>
          </a:prstGeom>
          <a:noFill/>
        </p:spPr>
        <p:txBody>
          <a:bodyPr wrap="square" rtlCol="0">
            <a:spAutoFit/>
          </a:bodyPr>
          <a:lstStyle/>
          <a:p>
            <a:pPr algn="ctr"/>
            <a:r>
              <a:rPr lang="en-US" sz="2800" dirty="0"/>
              <a:t>Northeastern</a:t>
            </a:r>
          </a:p>
        </p:txBody>
      </p:sp>
      <p:sp>
        <p:nvSpPr>
          <p:cNvPr id="42" name="TextBox 41">
            <a:extLst>
              <a:ext uri="{FF2B5EF4-FFF2-40B4-BE49-F238E27FC236}">
                <a16:creationId xmlns:a16="http://schemas.microsoft.com/office/drawing/2014/main" id="{69BA5AD1-1A6B-2541-8B8F-09AE839529A4}"/>
              </a:ext>
            </a:extLst>
          </p:cNvPr>
          <p:cNvSpPr txBox="1"/>
          <p:nvPr/>
        </p:nvSpPr>
        <p:spPr>
          <a:xfrm>
            <a:off x="1490661" y="2929164"/>
            <a:ext cx="757238" cy="523220"/>
          </a:xfrm>
          <a:prstGeom prst="rect">
            <a:avLst/>
          </a:prstGeom>
          <a:noFill/>
        </p:spPr>
        <p:txBody>
          <a:bodyPr wrap="square" rtlCol="0">
            <a:spAutoFit/>
          </a:bodyPr>
          <a:lstStyle/>
          <a:p>
            <a:r>
              <a:rPr lang="en-US" sz="2800" i="1" dirty="0"/>
              <a:t>No</a:t>
            </a:r>
          </a:p>
        </p:txBody>
      </p:sp>
      <p:sp>
        <p:nvSpPr>
          <p:cNvPr id="43" name="TextBox 42">
            <a:extLst>
              <a:ext uri="{FF2B5EF4-FFF2-40B4-BE49-F238E27FC236}">
                <a16:creationId xmlns:a16="http://schemas.microsoft.com/office/drawing/2014/main" id="{A9892991-B81B-A748-8013-06AD9776D7C7}"/>
              </a:ext>
            </a:extLst>
          </p:cNvPr>
          <p:cNvSpPr txBox="1"/>
          <p:nvPr/>
        </p:nvSpPr>
        <p:spPr>
          <a:xfrm>
            <a:off x="2376486" y="2698331"/>
            <a:ext cx="757238" cy="523220"/>
          </a:xfrm>
          <a:prstGeom prst="rect">
            <a:avLst/>
          </a:prstGeom>
          <a:noFill/>
        </p:spPr>
        <p:txBody>
          <a:bodyPr wrap="square" rtlCol="0">
            <a:spAutoFit/>
          </a:bodyPr>
          <a:lstStyle/>
          <a:p>
            <a:r>
              <a:rPr lang="en-US" sz="2800" i="1" dirty="0"/>
              <a:t>or</a:t>
            </a:r>
          </a:p>
        </p:txBody>
      </p:sp>
      <p:sp>
        <p:nvSpPr>
          <p:cNvPr id="44" name="TextBox 43">
            <a:extLst>
              <a:ext uri="{FF2B5EF4-FFF2-40B4-BE49-F238E27FC236}">
                <a16:creationId xmlns:a16="http://schemas.microsoft.com/office/drawing/2014/main" id="{0343C061-0727-C147-AADA-48E64489AE2A}"/>
              </a:ext>
            </a:extLst>
          </p:cNvPr>
          <p:cNvSpPr txBox="1"/>
          <p:nvPr/>
        </p:nvSpPr>
        <p:spPr>
          <a:xfrm>
            <a:off x="2247899" y="3329242"/>
            <a:ext cx="757238" cy="523220"/>
          </a:xfrm>
          <a:prstGeom prst="rect">
            <a:avLst/>
          </a:prstGeom>
          <a:noFill/>
        </p:spPr>
        <p:txBody>
          <a:bodyPr wrap="square" rtlCol="0">
            <a:spAutoFit/>
          </a:bodyPr>
          <a:lstStyle/>
          <a:p>
            <a:r>
              <a:rPr lang="en-US" sz="2800" i="1" dirty="0" err="1">
                <a:solidFill>
                  <a:srgbClr val="FF0000"/>
                </a:solidFill>
              </a:rPr>
              <a:t>hw</a:t>
            </a:r>
            <a:endParaRPr lang="en-US" sz="2800" i="1" dirty="0">
              <a:solidFill>
                <a:srgbClr val="FF0000"/>
              </a:solidFill>
            </a:endParaRPr>
          </a:p>
        </p:txBody>
      </p:sp>
      <p:sp>
        <p:nvSpPr>
          <p:cNvPr id="45" name="TextBox 44">
            <a:extLst>
              <a:ext uri="{FF2B5EF4-FFF2-40B4-BE49-F238E27FC236}">
                <a16:creationId xmlns:a16="http://schemas.microsoft.com/office/drawing/2014/main" id="{14DBAFB9-565D-8343-BB7D-355084045055}"/>
              </a:ext>
            </a:extLst>
          </p:cNvPr>
          <p:cNvSpPr txBox="1"/>
          <p:nvPr/>
        </p:nvSpPr>
        <p:spPr>
          <a:xfrm>
            <a:off x="3128962" y="3048850"/>
            <a:ext cx="757238" cy="523220"/>
          </a:xfrm>
          <a:prstGeom prst="rect">
            <a:avLst/>
          </a:prstGeom>
          <a:noFill/>
        </p:spPr>
        <p:txBody>
          <a:bodyPr wrap="square" rtlCol="0">
            <a:spAutoFit/>
          </a:bodyPr>
          <a:lstStyle/>
          <a:p>
            <a:r>
              <a:rPr lang="en-US" sz="2800" i="1" dirty="0"/>
              <a:t>rt</a:t>
            </a:r>
          </a:p>
        </p:txBody>
      </p:sp>
      <p:sp>
        <p:nvSpPr>
          <p:cNvPr id="46" name="TextBox 45">
            <a:extLst>
              <a:ext uri="{FF2B5EF4-FFF2-40B4-BE49-F238E27FC236}">
                <a16:creationId xmlns:a16="http://schemas.microsoft.com/office/drawing/2014/main" id="{3C02EF76-2271-1146-B115-9DE917BBAAAD}"/>
              </a:ext>
            </a:extLst>
          </p:cNvPr>
          <p:cNvSpPr txBox="1"/>
          <p:nvPr/>
        </p:nvSpPr>
        <p:spPr>
          <a:xfrm>
            <a:off x="3274217" y="3709285"/>
            <a:ext cx="757238" cy="523220"/>
          </a:xfrm>
          <a:prstGeom prst="rect">
            <a:avLst/>
          </a:prstGeom>
          <a:noFill/>
        </p:spPr>
        <p:txBody>
          <a:bodyPr wrap="square" rtlCol="0">
            <a:spAutoFit/>
          </a:bodyPr>
          <a:lstStyle/>
          <a:p>
            <a:r>
              <a:rPr lang="en-US" sz="2800" i="1" dirty="0">
                <a:solidFill>
                  <a:srgbClr val="FF0000"/>
                </a:solidFill>
              </a:rPr>
              <a:t>we</a:t>
            </a:r>
          </a:p>
        </p:txBody>
      </p:sp>
      <p:sp>
        <p:nvSpPr>
          <p:cNvPr id="47" name="TextBox 46">
            <a:extLst>
              <a:ext uri="{FF2B5EF4-FFF2-40B4-BE49-F238E27FC236}">
                <a16:creationId xmlns:a16="http://schemas.microsoft.com/office/drawing/2014/main" id="{F56688B4-8DA1-934A-BC84-37A9E55C7A5D}"/>
              </a:ext>
            </a:extLst>
          </p:cNvPr>
          <p:cNvSpPr txBox="1"/>
          <p:nvPr/>
        </p:nvSpPr>
        <p:spPr>
          <a:xfrm>
            <a:off x="1409699" y="3709284"/>
            <a:ext cx="757238" cy="523220"/>
          </a:xfrm>
          <a:prstGeom prst="rect">
            <a:avLst/>
          </a:prstGeom>
          <a:noFill/>
        </p:spPr>
        <p:txBody>
          <a:bodyPr wrap="square" rtlCol="0">
            <a:spAutoFit/>
          </a:bodyPr>
          <a:lstStyle/>
          <a:p>
            <a:r>
              <a:rPr lang="en-US" sz="2800" i="1" dirty="0" err="1"/>
              <a:t>st</a:t>
            </a:r>
            <a:endParaRPr lang="en-US" sz="2800" i="1" dirty="0"/>
          </a:p>
        </p:txBody>
      </p:sp>
      <p:sp>
        <p:nvSpPr>
          <p:cNvPr id="48" name="TextBox 47">
            <a:extLst>
              <a:ext uri="{FF2B5EF4-FFF2-40B4-BE49-F238E27FC236}">
                <a16:creationId xmlns:a16="http://schemas.microsoft.com/office/drawing/2014/main" id="{23E7C7D6-C5AE-A847-ABB3-170CE328E351}"/>
              </a:ext>
            </a:extLst>
          </p:cNvPr>
          <p:cNvSpPr txBox="1"/>
          <p:nvPr/>
        </p:nvSpPr>
        <p:spPr>
          <a:xfrm>
            <a:off x="2166937" y="4098883"/>
            <a:ext cx="757238" cy="523220"/>
          </a:xfrm>
          <a:prstGeom prst="rect">
            <a:avLst/>
          </a:prstGeom>
          <a:noFill/>
        </p:spPr>
        <p:txBody>
          <a:bodyPr wrap="square" rtlCol="0">
            <a:spAutoFit/>
          </a:bodyPr>
          <a:lstStyle/>
          <a:p>
            <a:r>
              <a:rPr lang="en-US" sz="2800" i="1" dirty="0" err="1"/>
              <a:t>te</a:t>
            </a:r>
            <a:endParaRPr lang="en-US" sz="2800" i="1" dirty="0"/>
          </a:p>
        </p:txBody>
      </p:sp>
      <p:sp>
        <p:nvSpPr>
          <p:cNvPr id="49" name="TextBox 48">
            <a:extLst>
              <a:ext uri="{FF2B5EF4-FFF2-40B4-BE49-F238E27FC236}">
                <a16:creationId xmlns:a16="http://schemas.microsoft.com/office/drawing/2014/main" id="{118C232E-8C48-564D-A387-40A1C688BD43}"/>
              </a:ext>
            </a:extLst>
          </p:cNvPr>
          <p:cNvSpPr txBox="1"/>
          <p:nvPr/>
        </p:nvSpPr>
        <p:spPr>
          <a:xfrm>
            <a:off x="3005137" y="4491945"/>
            <a:ext cx="757238" cy="523220"/>
          </a:xfrm>
          <a:prstGeom prst="rect">
            <a:avLst/>
          </a:prstGeom>
          <a:noFill/>
        </p:spPr>
        <p:txBody>
          <a:bodyPr wrap="square" rtlCol="0">
            <a:spAutoFit/>
          </a:bodyPr>
          <a:lstStyle/>
          <a:p>
            <a:r>
              <a:rPr lang="en-US" sz="2800" i="1" dirty="0" err="1"/>
              <a:t>er</a:t>
            </a:r>
            <a:endParaRPr lang="en-US" sz="2800" i="1" dirty="0"/>
          </a:p>
        </p:txBody>
      </p:sp>
      <p:sp>
        <p:nvSpPr>
          <p:cNvPr id="50" name="TextBox 49">
            <a:extLst>
              <a:ext uri="{FF2B5EF4-FFF2-40B4-BE49-F238E27FC236}">
                <a16:creationId xmlns:a16="http://schemas.microsoft.com/office/drawing/2014/main" id="{C0D42434-C1CA-4940-BEF5-DFE4317C13E5}"/>
              </a:ext>
            </a:extLst>
          </p:cNvPr>
          <p:cNvSpPr txBox="1"/>
          <p:nvPr/>
        </p:nvSpPr>
        <p:spPr>
          <a:xfrm>
            <a:off x="4031455" y="4182062"/>
            <a:ext cx="757238" cy="523220"/>
          </a:xfrm>
          <a:prstGeom prst="rect">
            <a:avLst/>
          </a:prstGeom>
          <a:noFill/>
        </p:spPr>
        <p:txBody>
          <a:bodyPr wrap="square" rtlCol="0">
            <a:spAutoFit/>
          </a:bodyPr>
          <a:lstStyle/>
          <a:p>
            <a:r>
              <a:rPr lang="en-US" sz="2800" i="1" dirty="0" err="1"/>
              <a:t>rn</a:t>
            </a:r>
            <a:endParaRPr lang="en-US" sz="2800" i="1" dirty="0"/>
          </a:p>
        </p:txBody>
      </p:sp>
      <p:sp>
        <p:nvSpPr>
          <p:cNvPr id="51" name="TextBox 50">
            <a:extLst>
              <a:ext uri="{FF2B5EF4-FFF2-40B4-BE49-F238E27FC236}">
                <a16:creationId xmlns:a16="http://schemas.microsoft.com/office/drawing/2014/main" id="{4D66A952-3947-FC40-A4C3-F0A21DB37C08}"/>
              </a:ext>
            </a:extLst>
          </p:cNvPr>
          <p:cNvSpPr txBox="1"/>
          <p:nvPr/>
        </p:nvSpPr>
        <p:spPr>
          <a:xfrm>
            <a:off x="4024312" y="3367049"/>
            <a:ext cx="757238" cy="523220"/>
          </a:xfrm>
          <a:prstGeom prst="rect">
            <a:avLst/>
          </a:prstGeom>
          <a:noFill/>
        </p:spPr>
        <p:txBody>
          <a:bodyPr wrap="square" rtlCol="0">
            <a:spAutoFit/>
          </a:bodyPr>
          <a:lstStyle/>
          <a:p>
            <a:r>
              <a:rPr lang="en-US" sz="2800" i="1" dirty="0">
                <a:solidFill>
                  <a:srgbClr val="FF0000"/>
                </a:solidFill>
              </a:rPr>
              <a:t>es</a:t>
            </a:r>
          </a:p>
        </p:txBody>
      </p:sp>
      <p:sp>
        <p:nvSpPr>
          <p:cNvPr id="52" name="TextBox 51">
            <a:extLst>
              <a:ext uri="{FF2B5EF4-FFF2-40B4-BE49-F238E27FC236}">
                <a16:creationId xmlns:a16="http://schemas.microsoft.com/office/drawing/2014/main" id="{BA4C5DDF-F44F-CB41-B75C-0837BC9F6C15}"/>
              </a:ext>
            </a:extLst>
          </p:cNvPr>
          <p:cNvSpPr txBox="1"/>
          <p:nvPr/>
        </p:nvSpPr>
        <p:spPr>
          <a:xfrm>
            <a:off x="3881438" y="2744886"/>
            <a:ext cx="757238" cy="523220"/>
          </a:xfrm>
          <a:prstGeom prst="rect">
            <a:avLst/>
          </a:prstGeom>
          <a:noFill/>
        </p:spPr>
        <p:txBody>
          <a:bodyPr wrap="square" rtlCol="0">
            <a:spAutoFit/>
          </a:bodyPr>
          <a:lstStyle/>
          <a:p>
            <a:r>
              <a:rPr lang="en-US" sz="2800" i="1" dirty="0" err="1"/>
              <a:t>th</a:t>
            </a:r>
            <a:endParaRPr lang="en-US" sz="2800" i="1" dirty="0"/>
          </a:p>
        </p:txBody>
      </p:sp>
      <p:sp>
        <p:nvSpPr>
          <p:cNvPr id="53" name="TextBox 52">
            <a:extLst>
              <a:ext uri="{FF2B5EF4-FFF2-40B4-BE49-F238E27FC236}">
                <a16:creationId xmlns:a16="http://schemas.microsoft.com/office/drawing/2014/main" id="{77193165-9CA1-8445-89D2-BF0EC1EFBB47}"/>
              </a:ext>
            </a:extLst>
          </p:cNvPr>
          <p:cNvSpPr txBox="1"/>
          <p:nvPr/>
        </p:nvSpPr>
        <p:spPr>
          <a:xfrm>
            <a:off x="7993857" y="2979606"/>
            <a:ext cx="757238" cy="523220"/>
          </a:xfrm>
          <a:prstGeom prst="rect">
            <a:avLst/>
          </a:prstGeom>
          <a:noFill/>
        </p:spPr>
        <p:txBody>
          <a:bodyPr wrap="square" rtlCol="0">
            <a:spAutoFit/>
          </a:bodyPr>
          <a:lstStyle/>
          <a:p>
            <a:r>
              <a:rPr lang="en-US" sz="2800" i="1" dirty="0"/>
              <a:t>No</a:t>
            </a:r>
          </a:p>
        </p:txBody>
      </p:sp>
      <p:sp>
        <p:nvSpPr>
          <p:cNvPr id="54" name="TextBox 53">
            <a:extLst>
              <a:ext uri="{FF2B5EF4-FFF2-40B4-BE49-F238E27FC236}">
                <a16:creationId xmlns:a16="http://schemas.microsoft.com/office/drawing/2014/main" id="{54083B0F-51D9-2049-940E-56759544462A}"/>
              </a:ext>
            </a:extLst>
          </p:cNvPr>
          <p:cNvSpPr txBox="1"/>
          <p:nvPr/>
        </p:nvSpPr>
        <p:spPr>
          <a:xfrm>
            <a:off x="8879682" y="2748773"/>
            <a:ext cx="757238" cy="523220"/>
          </a:xfrm>
          <a:prstGeom prst="rect">
            <a:avLst/>
          </a:prstGeom>
          <a:noFill/>
        </p:spPr>
        <p:txBody>
          <a:bodyPr wrap="square" rtlCol="0">
            <a:spAutoFit/>
          </a:bodyPr>
          <a:lstStyle/>
          <a:p>
            <a:r>
              <a:rPr lang="en-US" sz="2800" i="1" dirty="0"/>
              <a:t>or</a:t>
            </a:r>
          </a:p>
        </p:txBody>
      </p:sp>
      <p:sp>
        <p:nvSpPr>
          <p:cNvPr id="55" name="TextBox 54">
            <a:extLst>
              <a:ext uri="{FF2B5EF4-FFF2-40B4-BE49-F238E27FC236}">
                <a16:creationId xmlns:a16="http://schemas.microsoft.com/office/drawing/2014/main" id="{E3C499E2-875C-5C44-BD77-30C9796E39A2}"/>
              </a:ext>
            </a:extLst>
          </p:cNvPr>
          <p:cNvSpPr txBox="1"/>
          <p:nvPr/>
        </p:nvSpPr>
        <p:spPr>
          <a:xfrm>
            <a:off x="8751095" y="3379684"/>
            <a:ext cx="757238" cy="523220"/>
          </a:xfrm>
          <a:prstGeom prst="rect">
            <a:avLst/>
          </a:prstGeom>
          <a:noFill/>
        </p:spPr>
        <p:txBody>
          <a:bodyPr wrap="square" rtlCol="0">
            <a:spAutoFit/>
          </a:bodyPr>
          <a:lstStyle/>
          <a:p>
            <a:r>
              <a:rPr lang="en-US" sz="2800" i="1" dirty="0">
                <a:solidFill>
                  <a:srgbClr val="FF0000"/>
                </a:solidFill>
              </a:rPr>
              <a:t>he</a:t>
            </a:r>
          </a:p>
        </p:txBody>
      </p:sp>
      <p:sp>
        <p:nvSpPr>
          <p:cNvPr id="56" name="TextBox 55">
            <a:extLst>
              <a:ext uri="{FF2B5EF4-FFF2-40B4-BE49-F238E27FC236}">
                <a16:creationId xmlns:a16="http://schemas.microsoft.com/office/drawing/2014/main" id="{9978BD3D-B5FD-B440-A799-13E635CA510A}"/>
              </a:ext>
            </a:extLst>
          </p:cNvPr>
          <p:cNvSpPr txBox="1"/>
          <p:nvPr/>
        </p:nvSpPr>
        <p:spPr>
          <a:xfrm>
            <a:off x="9632158" y="3099292"/>
            <a:ext cx="757238" cy="523220"/>
          </a:xfrm>
          <a:prstGeom prst="rect">
            <a:avLst/>
          </a:prstGeom>
          <a:noFill/>
        </p:spPr>
        <p:txBody>
          <a:bodyPr wrap="square" rtlCol="0">
            <a:spAutoFit/>
          </a:bodyPr>
          <a:lstStyle/>
          <a:p>
            <a:r>
              <a:rPr lang="en-US" sz="2800" i="1" dirty="0"/>
              <a:t>rt</a:t>
            </a:r>
          </a:p>
        </p:txBody>
      </p:sp>
      <p:sp>
        <p:nvSpPr>
          <p:cNvPr id="57" name="TextBox 56">
            <a:extLst>
              <a:ext uri="{FF2B5EF4-FFF2-40B4-BE49-F238E27FC236}">
                <a16:creationId xmlns:a16="http://schemas.microsoft.com/office/drawing/2014/main" id="{42BC6F9C-2B72-E845-964F-6CC96F1407DD}"/>
              </a:ext>
            </a:extLst>
          </p:cNvPr>
          <p:cNvSpPr txBox="1"/>
          <p:nvPr/>
        </p:nvSpPr>
        <p:spPr>
          <a:xfrm>
            <a:off x="9777413" y="3759727"/>
            <a:ext cx="757238" cy="523220"/>
          </a:xfrm>
          <a:prstGeom prst="rect">
            <a:avLst/>
          </a:prstGeom>
          <a:noFill/>
        </p:spPr>
        <p:txBody>
          <a:bodyPr wrap="square" rtlCol="0">
            <a:spAutoFit/>
          </a:bodyPr>
          <a:lstStyle/>
          <a:p>
            <a:r>
              <a:rPr lang="en-US" sz="2800" i="1" dirty="0" err="1">
                <a:solidFill>
                  <a:srgbClr val="FF0000"/>
                </a:solidFill>
              </a:rPr>
              <a:t>ea</a:t>
            </a:r>
            <a:endParaRPr lang="en-US" sz="2800" i="1" dirty="0">
              <a:solidFill>
                <a:srgbClr val="FF0000"/>
              </a:solidFill>
            </a:endParaRPr>
          </a:p>
        </p:txBody>
      </p:sp>
      <p:sp>
        <p:nvSpPr>
          <p:cNvPr id="58" name="TextBox 57">
            <a:extLst>
              <a:ext uri="{FF2B5EF4-FFF2-40B4-BE49-F238E27FC236}">
                <a16:creationId xmlns:a16="http://schemas.microsoft.com/office/drawing/2014/main" id="{00585D72-31EA-8D44-B73C-212A487BB431}"/>
              </a:ext>
            </a:extLst>
          </p:cNvPr>
          <p:cNvSpPr txBox="1"/>
          <p:nvPr/>
        </p:nvSpPr>
        <p:spPr>
          <a:xfrm>
            <a:off x="7912895" y="3759726"/>
            <a:ext cx="757238" cy="523220"/>
          </a:xfrm>
          <a:prstGeom prst="rect">
            <a:avLst/>
          </a:prstGeom>
          <a:noFill/>
        </p:spPr>
        <p:txBody>
          <a:bodyPr wrap="square" rtlCol="0">
            <a:spAutoFit/>
          </a:bodyPr>
          <a:lstStyle/>
          <a:p>
            <a:r>
              <a:rPr lang="en-US" sz="2800" i="1" dirty="0" err="1"/>
              <a:t>st</a:t>
            </a:r>
            <a:endParaRPr lang="en-US" sz="2800" i="1" dirty="0"/>
          </a:p>
        </p:txBody>
      </p:sp>
      <p:sp>
        <p:nvSpPr>
          <p:cNvPr id="59" name="TextBox 58">
            <a:extLst>
              <a:ext uri="{FF2B5EF4-FFF2-40B4-BE49-F238E27FC236}">
                <a16:creationId xmlns:a16="http://schemas.microsoft.com/office/drawing/2014/main" id="{718A604A-97CA-D64A-85E9-35763616B172}"/>
              </a:ext>
            </a:extLst>
          </p:cNvPr>
          <p:cNvSpPr txBox="1"/>
          <p:nvPr/>
        </p:nvSpPr>
        <p:spPr>
          <a:xfrm>
            <a:off x="8670133" y="4149325"/>
            <a:ext cx="757238" cy="523220"/>
          </a:xfrm>
          <a:prstGeom prst="rect">
            <a:avLst/>
          </a:prstGeom>
          <a:noFill/>
        </p:spPr>
        <p:txBody>
          <a:bodyPr wrap="square" rtlCol="0">
            <a:spAutoFit/>
          </a:bodyPr>
          <a:lstStyle/>
          <a:p>
            <a:r>
              <a:rPr lang="en-US" sz="2800" i="1" dirty="0" err="1"/>
              <a:t>te</a:t>
            </a:r>
            <a:endParaRPr lang="en-US" sz="2800" i="1" dirty="0"/>
          </a:p>
        </p:txBody>
      </p:sp>
      <p:sp>
        <p:nvSpPr>
          <p:cNvPr id="60" name="TextBox 59">
            <a:extLst>
              <a:ext uri="{FF2B5EF4-FFF2-40B4-BE49-F238E27FC236}">
                <a16:creationId xmlns:a16="http://schemas.microsoft.com/office/drawing/2014/main" id="{49D4B7FB-BED2-B342-BEE0-571640D7EEB1}"/>
              </a:ext>
            </a:extLst>
          </p:cNvPr>
          <p:cNvSpPr txBox="1"/>
          <p:nvPr/>
        </p:nvSpPr>
        <p:spPr>
          <a:xfrm>
            <a:off x="9508333" y="4542387"/>
            <a:ext cx="757238" cy="523220"/>
          </a:xfrm>
          <a:prstGeom prst="rect">
            <a:avLst/>
          </a:prstGeom>
          <a:noFill/>
        </p:spPr>
        <p:txBody>
          <a:bodyPr wrap="square" rtlCol="0">
            <a:spAutoFit/>
          </a:bodyPr>
          <a:lstStyle/>
          <a:p>
            <a:r>
              <a:rPr lang="en-US" sz="2800" i="1" dirty="0" err="1"/>
              <a:t>er</a:t>
            </a:r>
            <a:endParaRPr lang="en-US" sz="2800" i="1" dirty="0"/>
          </a:p>
        </p:txBody>
      </p:sp>
      <p:sp>
        <p:nvSpPr>
          <p:cNvPr id="61" name="TextBox 60">
            <a:extLst>
              <a:ext uri="{FF2B5EF4-FFF2-40B4-BE49-F238E27FC236}">
                <a16:creationId xmlns:a16="http://schemas.microsoft.com/office/drawing/2014/main" id="{2988AD3B-612A-D640-B042-AD48292B801B}"/>
              </a:ext>
            </a:extLst>
          </p:cNvPr>
          <p:cNvSpPr txBox="1"/>
          <p:nvPr/>
        </p:nvSpPr>
        <p:spPr>
          <a:xfrm>
            <a:off x="10534651" y="4232504"/>
            <a:ext cx="757238" cy="523220"/>
          </a:xfrm>
          <a:prstGeom prst="rect">
            <a:avLst/>
          </a:prstGeom>
          <a:noFill/>
        </p:spPr>
        <p:txBody>
          <a:bodyPr wrap="square" rtlCol="0">
            <a:spAutoFit/>
          </a:bodyPr>
          <a:lstStyle/>
          <a:p>
            <a:r>
              <a:rPr lang="en-US" sz="2800" i="1" dirty="0" err="1"/>
              <a:t>rn</a:t>
            </a:r>
            <a:endParaRPr lang="en-US" sz="2800" i="1" dirty="0"/>
          </a:p>
        </p:txBody>
      </p:sp>
      <p:sp>
        <p:nvSpPr>
          <p:cNvPr id="62" name="TextBox 61">
            <a:extLst>
              <a:ext uri="{FF2B5EF4-FFF2-40B4-BE49-F238E27FC236}">
                <a16:creationId xmlns:a16="http://schemas.microsoft.com/office/drawing/2014/main" id="{32C1E183-0E0D-0F4D-BDEA-A1247BFB0AD0}"/>
              </a:ext>
            </a:extLst>
          </p:cNvPr>
          <p:cNvSpPr txBox="1"/>
          <p:nvPr/>
        </p:nvSpPr>
        <p:spPr>
          <a:xfrm>
            <a:off x="10527508" y="3417491"/>
            <a:ext cx="757238" cy="523220"/>
          </a:xfrm>
          <a:prstGeom prst="rect">
            <a:avLst/>
          </a:prstGeom>
          <a:noFill/>
        </p:spPr>
        <p:txBody>
          <a:bodyPr wrap="square" rtlCol="0">
            <a:spAutoFit/>
          </a:bodyPr>
          <a:lstStyle/>
          <a:p>
            <a:r>
              <a:rPr lang="en-US" sz="2800" i="1" dirty="0">
                <a:solidFill>
                  <a:srgbClr val="FF0000"/>
                </a:solidFill>
              </a:rPr>
              <a:t>as</a:t>
            </a:r>
          </a:p>
        </p:txBody>
      </p:sp>
      <p:sp>
        <p:nvSpPr>
          <p:cNvPr id="63" name="TextBox 62">
            <a:extLst>
              <a:ext uri="{FF2B5EF4-FFF2-40B4-BE49-F238E27FC236}">
                <a16:creationId xmlns:a16="http://schemas.microsoft.com/office/drawing/2014/main" id="{2F3A8A98-3B71-784A-B9CB-7DCB6D16E41A}"/>
              </a:ext>
            </a:extLst>
          </p:cNvPr>
          <p:cNvSpPr txBox="1"/>
          <p:nvPr/>
        </p:nvSpPr>
        <p:spPr>
          <a:xfrm>
            <a:off x="10384634" y="2795328"/>
            <a:ext cx="757238" cy="523220"/>
          </a:xfrm>
          <a:prstGeom prst="rect">
            <a:avLst/>
          </a:prstGeom>
          <a:noFill/>
        </p:spPr>
        <p:txBody>
          <a:bodyPr wrap="square" rtlCol="0">
            <a:spAutoFit/>
          </a:bodyPr>
          <a:lstStyle/>
          <a:p>
            <a:r>
              <a:rPr lang="en-US" sz="2800" i="1" dirty="0" err="1"/>
              <a:t>th</a:t>
            </a:r>
            <a:endParaRPr lang="en-US" sz="2800" i="1" dirty="0"/>
          </a:p>
        </p:txBody>
      </p:sp>
      <p:pic>
        <p:nvPicPr>
          <p:cNvPr id="7" name="Picture 6">
            <a:extLst>
              <a:ext uri="{FF2B5EF4-FFF2-40B4-BE49-F238E27FC236}">
                <a16:creationId xmlns:a16="http://schemas.microsoft.com/office/drawing/2014/main" id="{E47B6E0D-89E6-F44C-9EC1-EB6C6A50F9F6}"/>
              </a:ext>
            </a:extLst>
          </p:cNvPr>
          <p:cNvPicPr>
            <a:picLocks noChangeAspect="1"/>
          </p:cNvPicPr>
          <p:nvPr/>
        </p:nvPicPr>
        <p:blipFill>
          <a:blip r:embed="rId2"/>
          <a:stretch>
            <a:fillRect/>
          </a:stretch>
        </p:blipFill>
        <p:spPr>
          <a:xfrm>
            <a:off x="398171" y="5751323"/>
            <a:ext cx="11389595" cy="420108"/>
          </a:xfrm>
          <a:prstGeom prst="rect">
            <a:avLst/>
          </a:prstGeom>
        </p:spPr>
      </p:pic>
      <p:sp>
        <p:nvSpPr>
          <p:cNvPr id="8" name="TextBox 7">
            <a:extLst>
              <a:ext uri="{FF2B5EF4-FFF2-40B4-BE49-F238E27FC236}">
                <a16:creationId xmlns:a16="http://schemas.microsoft.com/office/drawing/2014/main" id="{E3689349-22F4-4C43-8D50-BEC109AA7452}"/>
              </a:ext>
            </a:extLst>
          </p:cNvPr>
          <p:cNvSpPr txBox="1"/>
          <p:nvPr/>
        </p:nvSpPr>
        <p:spPr>
          <a:xfrm>
            <a:off x="5106159" y="4875785"/>
            <a:ext cx="1973617" cy="523220"/>
          </a:xfrm>
          <a:prstGeom prst="rect">
            <a:avLst/>
          </a:prstGeom>
          <a:noFill/>
        </p:spPr>
        <p:txBody>
          <a:bodyPr wrap="none" rtlCol="0">
            <a:spAutoFit/>
          </a:bodyPr>
          <a:lstStyle/>
          <a:p>
            <a:r>
              <a:rPr lang="en-US" sz="2800" dirty="0"/>
              <a:t>distance = </a:t>
            </a:r>
            <a:r>
              <a:rPr lang="en-US" sz="2800" b="1" dirty="0"/>
              <a:t>6</a:t>
            </a:r>
          </a:p>
        </p:txBody>
      </p:sp>
    </p:spTree>
    <p:extLst>
      <p:ext uri="{BB962C8B-B14F-4D97-AF65-F5344CB8AC3E}">
        <p14:creationId xmlns:p14="http://schemas.microsoft.com/office/powerpoint/2010/main" val="42370673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a:t>Jaccard distance:</a:t>
            </a:r>
            <a:r>
              <a:rPr lang="en-US" sz="2800" dirty="0"/>
              <a:t> given two strings, compute the </a:t>
            </a:r>
            <a:r>
              <a:rPr lang="en-US" sz="2800" i="1" dirty="0"/>
              <a:t>q</a:t>
            </a:r>
            <a:r>
              <a:rPr lang="en-US" sz="2800" dirty="0"/>
              <a:t>-gram distance, and divide by the number of unique grams between the two strings.</a:t>
            </a:r>
          </a:p>
        </p:txBody>
      </p:sp>
      <p:sp>
        <p:nvSpPr>
          <p:cNvPr id="27" name="TextBox 26">
            <a:extLst>
              <a:ext uri="{FF2B5EF4-FFF2-40B4-BE49-F238E27FC236}">
                <a16:creationId xmlns:a16="http://schemas.microsoft.com/office/drawing/2014/main" id="{F89889D2-8068-9D48-8407-1C4E9E3EC760}"/>
              </a:ext>
            </a:extLst>
          </p:cNvPr>
          <p:cNvSpPr txBox="1"/>
          <p:nvPr/>
        </p:nvSpPr>
        <p:spPr>
          <a:xfrm>
            <a:off x="4543657" y="1567120"/>
            <a:ext cx="757238" cy="523220"/>
          </a:xfrm>
          <a:prstGeom prst="rect">
            <a:avLst/>
          </a:prstGeom>
          <a:noFill/>
        </p:spPr>
        <p:txBody>
          <a:bodyPr wrap="square" rtlCol="0">
            <a:spAutoFit/>
          </a:bodyPr>
          <a:lstStyle/>
          <a:p>
            <a:r>
              <a:rPr lang="en-US" sz="2800" i="1" dirty="0" err="1">
                <a:solidFill>
                  <a:srgbClr val="FF0000"/>
                </a:solidFill>
              </a:rPr>
              <a:t>ea</a:t>
            </a:r>
            <a:endParaRPr lang="en-US" sz="2800" i="1" dirty="0">
              <a:solidFill>
                <a:srgbClr val="FF0000"/>
              </a:solidFill>
            </a:endParaRPr>
          </a:p>
        </p:txBody>
      </p:sp>
      <p:sp>
        <p:nvSpPr>
          <p:cNvPr id="28" name="TextBox 27">
            <a:extLst>
              <a:ext uri="{FF2B5EF4-FFF2-40B4-BE49-F238E27FC236}">
                <a16:creationId xmlns:a16="http://schemas.microsoft.com/office/drawing/2014/main" id="{9ACB27D3-2E0A-4C46-9D1B-A68FDA881403}"/>
              </a:ext>
            </a:extLst>
          </p:cNvPr>
          <p:cNvSpPr txBox="1"/>
          <p:nvPr/>
        </p:nvSpPr>
        <p:spPr>
          <a:xfrm>
            <a:off x="4011335" y="2088170"/>
            <a:ext cx="757238" cy="523220"/>
          </a:xfrm>
          <a:prstGeom prst="rect">
            <a:avLst/>
          </a:prstGeom>
          <a:noFill/>
        </p:spPr>
        <p:txBody>
          <a:bodyPr wrap="square" rtlCol="0">
            <a:spAutoFit/>
          </a:bodyPr>
          <a:lstStyle/>
          <a:p>
            <a:r>
              <a:rPr lang="en-US" sz="2800" i="1" dirty="0">
                <a:solidFill>
                  <a:srgbClr val="FF0000"/>
                </a:solidFill>
              </a:rPr>
              <a:t>he</a:t>
            </a:r>
          </a:p>
        </p:txBody>
      </p:sp>
      <p:sp>
        <p:nvSpPr>
          <p:cNvPr id="30" name="TextBox 29">
            <a:extLst>
              <a:ext uri="{FF2B5EF4-FFF2-40B4-BE49-F238E27FC236}">
                <a16:creationId xmlns:a16="http://schemas.microsoft.com/office/drawing/2014/main" id="{E466A333-F55D-9E41-AC12-74FB84497863}"/>
              </a:ext>
            </a:extLst>
          </p:cNvPr>
          <p:cNvSpPr txBox="1"/>
          <p:nvPr/>
        </p:nvSpPr>
        <p:spPr>
          <a:xfrm>
            <a:off x="5166678" y="2093363"/>
            <a:ext cx="757238" cy="523220"/>
          </a:xfrm>
          <a:prstGeom prst="rect">
            <a:avLst/>
          </a:prstGeom>
          <a:noFill/>
        </p:spPr>
        <p:txBody>
          <a:bodyPr wrap="square" rtlCol="0">
            <a:spAutoFit/>
          </a:bodyPr>
          <a:lstStyle/>
          <a:p>
            <a:r>
              <a:rPr lang="en-US" sz="2800" i="1" dirty="0">
                <a:solidFill>
                  <a:srgbClr val="FF0000"/>
                </a:solidFill>
              </a:rPr>
              <a:t>as</a:t>
            </a:r>
          </a:p>
        </p:txBody>
      </p:sp>
      <p:sp>
        <p:nvSpPr>
          <p:cNvPr id="31" name="TextBox 30">
            <a:extLst>
              <a:ext uri="{FF2B5EF4-FFF2-40B4-BE49-F238E27FC236}">
                <a16:creationId xmlns:a16="http://schemas.microsoft.com/office/drawing/2014/main" id="{C7703CCB-600B-834D-919E-24C3F9FEA2EA}"/>
              </a:ext>
            </a:extLst>
          </p:cNvPr>
          <p:cNvSpPr txBox="1"/>
          <p:nvPr/>
        </p:nvSpPr>
        <p:spPr>
          <a:xfrm>
            <a:off x="3350426" y="1610192"/>
            <a:ext cx="757238" cy="523220"/>
          </a:xfrm>
          <a:prstGeom prst="rect">
            <a:avLst/>
          </a:prstGeom>
          <a:noFill/>
        </p:spPr>
        <p:txBody>
          <a:bodyPr wrap="square" rtlCol="0">
            <a:spAutoFit/>
          </a:bodyPr>
          <a:lstStyle/>
          <a:p>
            <a:r>
              <a:rPr lang="en-US" sz="2800" i="1" dirty="0" err="1">
                <a:solidFill>
                  <a:srgbClr val="FF0000"/>
                </a:solidFill>
              </a:rPr>
              <a:t>hw</a:t>
            </a:r>
            <a:endParaRPr lang="en-US" sz="2800" i="1" dirty="0">
              <a:solidFill>
                <a:srgbClr val="FF0000"/>
              </a:solidFill>
            </a:endParaRPr>
          </a:p>
        </p:txBody>
      </p:sp>
      <p:sp>
        <p:nvSpPr>
          <p:cNvPr id="32" name="TextBox 31">
            <a:extLst>
              <a:ext uri="{FF2B5EF4-FFF2-40B4-BE49-F238E27FC236}">
                <a16:creationId xmlns:a16="http://schemas.microsoft.com/office/drawing/2014/main" id="{41D27E25-1981-CA4D-A04E-0EBD640EDCC4}"/>
              </a:ext>
            </a:extLst>
          </p:cNvPr>
          <p:cNvSpPr txBox="1"/>
          <p:nvPr/>
        </p:nvSpPr>
        <p:spPr>
          <a:xfrm>
            <a:off x="2721775" y="2118223"/>
            <a:ext cx="757238" cy="523220"/>
          </a:xfrm>
          <a:prstGeom prst="rect">
            <a:avLst/>
          </a:prstGeom>
          <a:noFill/>
        </p:spPr>
        <p:txBody>
          <a:bodyPr wrap="square" rtlCol="0">
            <a:spAutoFit/>
          </a:bodyPr>
          <a:lstStyle/>
          <a:p>
            <a:r>
              <a:rPr lang="en-US" sz="2800" i="1" dirty="0">
                <a:solidFill>
                  <a:srgbClr val="FF0000"/>
                </a:solidFill>
              </a:rPr>
              <a:t>we</a:t>
            </a:r>
          </a:p>
        </p:txBody>
      </p:sp>
      <p:sp>
        <p:nvSpPr>
          <p:cNvPr id="33" name="TextBox 32">
            <a:extLst>
              <a:ext uri="{FF2B5EF4-FFF2-40B4-BE49-F238E27FC236}">
                <a16:creationId xmlns:a16="http://schemas.microsoft.com/office/drawing/2014/main" id="{3E99910A-0291-C940-A230-D40E82C99BBF}"/>
              </a:ext>
            </a:extLst>
          </p:cNvPr>
          <p:cNvSpPr txBox="1"/>
          <p:nvPr/>
        </p:nvSpPr>
        <p:spPr>
          <a:xfrm>
            <a:off x="2214569" y="1679952"/>
            <a:ext cx="757238" cy="523220"/>
          </a:xfrm>
          <a:prstGeom prst="rect">
            <a:avLst/>
          </a:prstGeom>
          <a:noFill/>
        </p:spPr>
        <p:txBody>
          <a:bodyPr wrap="square" rtlCol="0">
            <a:spAutoFit/>
          </a:bodyPr>
          <a:lstStyle/>
          <a:p>
            <a:r>
              <a:rPr lang="en-US" sz="2800" i="1" dirty="0">
                <a:solidFill>
                  <a:srgbClr val="FF0000"/>
                </a:solidFill>
              </a:rPr>
              <a:t>es</a:t>
            </a:r>
          </a:p>
        </p:txBody>
      </p:sp>
    </p:spTree>
    <p:extLst>
      <p:ext uri="{BB962C8B-B14F-4D97-AF65-F5344CB8AC3E}">
        <p14:creationId xmlns:p14="http://schemas.microsoft.com/office/powerpoint/2010/main" val="40513864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a:t>Jaccard distance:</a:t>
            </a:r>
            <a:r>
              <a:rPr lang="en-US" sz="2800" dirty="0"/>
              <a:t> given two strings, compute the </a:t>
            </a:r>
            <a:r>
              <a:rPr lang="en-US" sz="2800" i="1" dirty="0"/>
              <a:t>q</a:t>
            </a:r>
            <a:r>
              <a:rPr lang="en-US" sz="2800" dirty="0"/>
              <a:t>-gram distance, and divide by the number of unique grams between the two strings.</a:t>
            </a:r>
          </a:p>
        </p:txBody>
      </p:sp>
      <p:sp>
        <p:nvSpPr>
          <p:cNvPr id="3" name="TextBox 2">
            <a:extLst>
              <a:ext uri="{FF2B5EF4-FFF2-40B4-BE49-F238E27FC236}">
                <a16:creationId xmlns:a16="http://schemas.microsoft.com/office/drawing/2014/main" id="{7FE2E4AD-D61F-C744-B4E9-D7E9B526344B}"/>
              </a:ext>
            </a:extLst>
          </p:cNvPr>
          <p:cNvSpPr txBox="1"/>
          <p:nvPr/>
        </p:nvSpPr>
        <p:spPr>
          <a:xfrm>
            <a:off x="2094313" y="3351668"/>
            <a:ext cx="757238" cy="523220"/>
          </a:xfrm>
          <a:prstGeom prst="rect">
            <a:avLst/>
          </a:prstGeom>
          <a:noFill/>
        </p:spPr>
        <p:txBody>
          <a:bodyPr wrap="square" rtlCol="0">
            <a:spAutoFit/>
          </a:bodyPr>
          <a:lstStyle/>
          <a:p>
            <a:r>
              <a:rPr lang="en-US" sz="2800" i="1" dirty="0"/>
              <a:t>No</a:t>
            </a:r>
          </a:p>
        </p:txBody>
      </p:sp>
      <p:sp>
        <p:nvSpPr>
          <p:cNvPr id="4" name="TextBox 3">
            <a:extLst>
              <a:ext uri="{FF2B5EF4-FFF2-40B4-BE49-F238E27FC236}">
                <a16:creationId xmlns:a16="http://schemas.microsoft.com/office/drawing/2014/main" id="{13061AE2-0490-2448-BCA3-5293B512310A}"/>
              </a:ext>
            </a:extLst>
          </p:cNvPr>
          <p:cNvSpPr txBox="1"/>
          <p:nvPr/>
        </p:nvSpPr>
        <p:spPr>
          <a:xfrm>
            <a:off x="2980138" y="3120835"/>
            <a:ext cx="757238" cy="523220"/>
          </a:xfrm>
          <a:prstGeom prst="rect">
            <a:avLst/>
          </a:prstGeom>
          <a:noFill/>
        </p:spPr>
        <p:txBody>
          <a:bodyPr wrap="square" rtlCol="0">
            <a:spAutoFit/>
          </a:bodyPr>
          <a:lstStyle/>
          <a:p>
            <a:r>
              <a:rPr lang="en-US" sz="2800" i="1" dirty="0"/>
              <a:t>or</a:t>
            </a:r>
          </a:p>
        </p:txBody>
      </p:sp>
      <p:sp>
        <p:nvSpPr>
          <p:cNvPr id="5" name="TextBox 4">
            <a:extLst>
              <a:ext uri="{FF2B5EF4-FFF2-40B4-BE49-F238E27FC236}">
                <a16:creationId xmlns:a16="http://schemas.microsoft.com/office/drawing/2014/main" id="{FC6D9246-0080-CF4C-A89D-DE529B69666C}"/>
              </a:ext>
            </a:extLst>
          </p:cNvPr>
          <p:cNvSpPr txBox="1"/>
          <p:nvPr/>
        </p:nvSpPr>
        <p:spPr>
          <a:xfrm>
            <a:off x="2851551" y="3751746"/>
            <a:ext cx="757238" cy="523220"/>
          </a:xfrm>
          <a:prstGeom prst="rect">
            <a:avLst/>
          </a:prstGeom>
          <a:noFill/>
        </p:spPr>
        <p:txBody>
          <a:bodyPr wrap="square" rtlCol="0">
            <a:spAutoFit/>
          </a:bodyPr>
          <a:lstStyle/>
          <a:p>
            <a:r>
              <a:rPr lang="en-US" sz="2800" i="1" dirty="0" err="1">
                <a:solidFill>
                  <a:srgbClr val="FF0000"/>
                </a:solidFill>
              </a:rPr>
              <a:t>hw</a:t>
            </a:r>
            <a:endParaRPr lang="en-US" sz="2800" i="1" dirty="0">
              <a:solidFill>
                <a:srgbClr val="FF0000"/>
              </a:solidFill>
            </a:endParaRPr>
          </a:p>
        </p:txBody>
      </p:sp>
      <p:sp>
        <p:nvSpPr>
          <p:cNvPr id="6" name="TextBox 5">
            <a:extLst>
              <a:ext uri="{FF2B5EF4-FFF2-40B4-BE49-F238E27FC236}">
                <a16:creationId xmlns:a16="http://schemas.microsoft.com/office/drawing/2014/main" id="{F76310F3-3D2A-2E44-BA5A-548F3A6B3436}"/>
              </a:ext>
            </a:extLst>
          </p:cNvPr>
          <p:cNvSpPr txBox="1"/>
          <p:nvPr/>
        </p:nvSpPr>
        <p:spPr>
          <a:xfrm>
            <a:off x="3732614" y="3471354"/>
            <a:ext cx="757238" cy="523220"/>
          </a:xfrm>
          <a:prstGeom prst="rect">
            <a:avLst/>
          </a:prstGeom>
          <a:noFill/>
        </p:spPr>
        <p:txBody>
          <a:bodyPr wrap="square" rtlCol="0">
            <a:spAutoFit/>
          </a:bodyPr>
          <a:lstStyle/>
          <a:p>
            <a:r>
              <a:rPr lang="en-US" sz="2800" i="1" dirty="0"/>
              <a:t>rt</a:t>
            </a:r>
          </a:p>
        </p:txBody>
      </p:sp>
      <p:sp>
        <p:nvSpPr>
          <p:cNvPr id="7" name="TextBox 6">
            <a:extLst>
              <a:ext uri="{FF2B5EF4-FFF2-40B4-BE49-F238E27FC236}">
                <a16:creationId xmlns:a16="http://schemas.microsoft.com/office/drawing/2014/main" id="{A0D7E13C-856A-3E45-8A75-52328D896476}"/>
              </a:ext>
            </a:extLst>
          </p:cNvPr>
          <p:cNvSpPr txBox="1"/>
          <p:nvPr/>
        </p:nvSpPr>
        <p:spPr>
          <a:xfrm>
            <a:off x="3835997" y="4073983"/>
            <a:ext cx="757238" cy="523220"/>
          </a:xfrm>
          <a:prstGeom prst="rect">
            <a:avLst/>
          </a:prstGeom>
          <a:noFill/>
        </p:spPr>
        <p:txBody>
          <a:bodyPr wrap="square" rtlCol="0">
            <a:spAutoFit/>
          </a:bodyPr>
          <a:lstStyle/>
          <a:p>
            <a:r>
              <a:rPr lang="en-US" sz="2800" i="1" dirty="0">
                <a:solidFill>
                  <a:srgbClr val="FF0000"/>
                </a:solidFill>
              </a:rPr>
              <a:t>we</a:t>
            </a:r>
          </a:p>
        </p:txBody>
      </p:sp>
      <p:sp>
        <p:nvSpPr>
          <p:cNvPr id="8" name="TextBox 7">
            <a:extLst>
              <a:ext uri="{FF2B5EF4-FFF2-40B4-BE49-F238E27FC236}">
                <a16:creationId xmlns:a16="http://schemas.microsoft.com/office/drawing/2014/main" id="{63315DB8-CB91-A349-9C5F-E79DAFE776A7}"/>
              </a:ext>
            </a:extLst>
          </p:cNvPr>
          <p:cNvSpPr txBox="1"/>
          <p:nvPr/>
        </p:nvSpPr>
        <p:spPr>
          <a:xfrm>
            <a:off x="2013351" y="4131788"/>
            <a:ext cx="757238" cy="523220"/>
          </a:xfrm>
          <a:prstGeom prst="rect">
            <a:avLst/>
          </a:prstGeom>
          <a:noFill/>
        </p:spPr>
        <p:txBody>
          <a:bodyPr wrap="square" rtlCol="0">
            <a:spAutoFit/>
          </a:bodyPr>
          <a:lstStyle/>
          <a:p>
            <a:r>
              <a:rPr lang="en-US" sz="2800" i="1" dirty="0" err="1"/>
              <a:t>st</a:t>
            </a:r>
            <a:endParaRPr lang="en-US" sz="2800" i="1" dirty="0"/>
          </a:p>
        </p:txBody>
      </p:sp>
      <p:sp>
        <p:nvSpPr>
          <p:cNvPr id="9" name="TextBox 8">
            <a:extLst>
              <a:ext uri="{FF2B5EF4-FFF2-40B4-BE49-F238E27FC236}">
                <a16:creationId xmlns:a16="http://schemas.microsoft.com/office/drawing/2014/main" id="{B0D33B65-2BF5-BD42-8591-F28C0AB96F3A}"/>
              </a:ext>
            </a:extLst>
          </p:cNvPr>
          <p:cNvSpPr txBox="1"/>
          <p:nvPr/>
        </p:nvSpPr>
        <p:spPr>
          <a:xfrm>
            <a:off x="2770589" y="4521387"/>
            <a:ext cx="757238" cy="523220"/>
          </a:xfrm>
          <a:prstGeom prst="rect">
            <a:avLst/>
          </a:prstGeom>
          <a:noFill/>
        </p:spPr>
        <p:txBody>
          <a:bodyPr wrap="square" rtlCol="0">
            <a:spAutoFit/>
          </a:bodyPr>
          <a:lstStyle/>
          <a:p>
            <a:r>
              <a:rPr lang="en-US" sz="2800" i="1" dirty="0" err="1"/>
              <a:t>te</a:t>
            </a:r>
            <a:endParaRPr lang="en-US" sz="2800" i="1" dirty="0"/>
          </a:p>
        </p:txBody>
      </p:sp>
      <p:sp>
        <p:nvSpPr>
          <p:cNvPr id="10" name="TextBox 9">
            <a:extLst>
              <a:ext uri="{FF2B5EF4-FFF2-40B4-BE49-F238E27FC236}">
                <a16:creationId xmlns:a16="http://schemas.microsoft.com/office/drawing/2014/main" id="{8AA4BA4C-CE4E-D745-8E3A-C414AF9698EF}"/>
              </a:ext>
            </a:extLst>
          </p:cNvPr>
          <p:cNvSpPr txBox="1"/>
          <p:nvPr/>
        </p:nvSpPr>
        <p:spPr>
          <a:xfrm>
            <a:off x="3617529" y="4716145"/>
            <a:ext cx="757238" cy="523220"/>
          </a:xfrm>
          <a:prstGeom prst="rect">
            <a:avLst/>
          </a:prstGeom>
          <a:noFill/>
        </p:spPr>
        <p:txBody>
          <a:bodyPr wrap="square" rtlCol="0">
            <a:spAutoFit/>
          </a:bodyPr>
          <a:lstStyle/>
          <a:p>
            <a:r>
              <a:rPr lang="en-US" sz="2800" i="1" dirty="0" err="1"/>
              <a:t>er</a:t>
            </a:r>
            <a:endParaRPr lang="en-US" sz="2800" i="1" dirty="0"/>
          </a:p>
        </p:txBody>
      </p:sp>
      <p:sp>
        <p:nvSpPr>
          <p:cNvPr id="11" name="TextBox 10">
            <a:extLst>
              <a:ext uri="{FF2B5EF4-FFF2-40B4-BE49-F238E27FC236}">
                <a16:creationId xmlns:a16="http://schemas.microsoft.com/office/drawing/2014/main" id="{A159B4D4-8A22-B340-93DA-D443B606FB7A}"/>
              </a:ext>
            </a:extLst>
          </p:cNvPr>
          <p:cNvSpPr txBox="1"/>
          <p:nvPr/>
        </p:nvSpPr>
        <p:spPr>
          <a:xfrm>
            <a:off x="4635107" y="4604566"/>
            <a:ext cx="757238" cy="523220"/>
          </a:xfrm>
          <a:prstGeom prst="rect">
            <a:avLst/>
          </a:prstGeom>
          <a:noFill/>
        </p:spPr>
        <p:txBody>
          <a:bodyPr wrap="square" rtlCol="0">
            <a:spAutoFit/>
          </a:bodyPr>
          <a:lstStyle/>
          <a:p>
            <a:r>
              <a:rPr lang="en-US" sz="2800" i="1" dirty="0" err="1"/>
              <a:t>rn</a:t>
            </a:r>
            <a:endParaRPr lang="en-US" sz="2800" i="1" dirty="0"/>
          </a:p>
        </p:txBody>
      </p:sp>
      <p:sp>
        <p:nvSpPr>
          <p:cNvPr id="12" name="TextBox 11">
            <a:extLst>
              <a:ext uri="{FF2B5EF4-FFF2-40B4-BE49-F238E27FC236}">
                <a16:creationId xmlns:a16="http://schemas.microsoft.com/office/drawing/2014/main" id="{5D03DE65-420B-0947-A598-3D3BBF3C4870}"/>
              </a:ext>
            </a:extLst>
          </p:cNvPr>
          <p:cNvSpPr txBox="1"/>
          <p:nvPr/>
        </p:nvSpPr>
        <p:spPr>
          <a:xfrm>
            <a:off x="4627964" y="3789553"/>
            <a:ext cx="757238" cy="523220"/>
          </a:xfrm>
          <a:prstGeom prst="rect">
            <a:avLst/>
          </a:prstGeom>
          <a:noFill/>
        </p:spPr>
        <p:txBody>
          <a:bodyPr wrap="square" rtlCol="0">
            <a:spAutoFit/>
          </a:bodyPr>
          <a:lstStyle/>
          <a:p>
            <a:r>
              <a:rPr lang="en-US" sz="2800" i="1" dirty="0">
                <a:solidFill>
                  <a:srgbClr val="FF0000"/>
                </a:solidFill>
              </a:rPr>
              <a:t>es</a:t>
            </a:r>
          </a:p>
        </p:txBody>
      </p:sp>
      <p:sp>
        <p:nvSpPr>
          <p:cNvPr id="13" name="TextBox 12">
            <a:extLst>
              <a:ext uri="{FF2B5EF4-FFF2-40B4-BE49-F238E27FC236}">
                <a16:creationId xmlns:a16="http://schemas.microsoft.com/office/drawing/2014/main" id="{B6B00DF7-CE51-EE45-9D38-268E0AFA1DFB}"/>
              </a:ext>
            </a:extLst>
          </p:cNvPr>
          <p:cNvSpPr txBox="1"/>
          <p:nvPr/>
        </p:nvSpPr>
        <p:spPr>
          <a:xfrm>
            <a:off x="4485090" y="3167390"/>
            <a:ext cx="757238" cy="523220"/>
          </a:xfrm>
          <a:prstGeom prst="rect">
            <a:avLst/>
          </a:prstGeom>
          <a:noFill/>
        </p:spPr>
        <p:txBody>
          <a:bodyPr wrap="square" rtlCol="0">
            <a:spAutoFit/>
          </a:bodyPr>
          <a:lstStyle/>
          <a:p>
            <a:r>
              <a:rPr lang="en-US" sz="2800" i="1" dirty="0" err="1"/>
              <a:t>th</a:t>
            </a:r>
            <a:endParaRPr lang="en-US" sz="2800" i="1" dirty="0"/>
          </a:p>
        </p:txBody>
      </p:sp>
      <p:sp>
        <p:nvSpPr>
          <p:cNvPr id="17" name="TextBox 16">
            <a:extLst>
              <a:ext uri="{FF2B5EF4-FFF2-40B4-BE49-F238E27FC236}">
                <a16:creationId xmlns:a16="http://schemas.microsoft.com/office/drawing/2014/main" id="{3E034F4D-3950-B946-B85A-C25604D09A35}"/>
              </a:ext>
            </a:extLst>
          </p:cNvPr>
          <p:cNvSpPr txBox="1"/>
          <p:nvPr/>
        </p:nvSpPr>
        <p:spPr>
          <a:xfrm>
            <a:off x="5350673" y="3461234"/>
            <a:ext cx="757238" cy="523220"/>
          </a:xfrm>
          <a:prstGeom prst="rect">
            <a:avLst/>
          </a:prstGeom>
          <a:noFill/>
        </p:spPr>
        <p:txBody>
          <a:bodyPr wrap="square" rtlCol="0">
            <a:spAutoFit/>
          </a:bodyPr>
          <a:lstStyle/>
          <a:p>
            <a:r>
              <a:rPr lang="en-US" sz="2800" i="1" dirty="0">
                <a:solidFill>
                  <a:srgbClr val="FF0000"/>
                </a:solidFill>
              </a:rPr>
              <a:t>he</a:t>
            </a:r>
          </a:p>
        </p:txBody>
      </p:sp>
      <p:sp>
        <p:nvSpPr>
          <p:cNvPr id="19" name="TextBox 18">
            <a:extLst>
              <a:ext uri="{FF2B5EF4-FFF2-40B4-BE49-F238E27FC236}">
                <a16:creationId xmlns:a16="http://schemas.microsoft.com/office/drawing/2014/main" id="{A63CB85F-6A03-C640-A424-D402FBB888BA}"/>
              </a:ext>
            </a:extLst>
          </p:cNvPr>
          <p:cNvSpPr txBox="1"/>
          <p:nvPr/>
        </p:nvSpPr>
        <p:spPr>
          <a:xfrm>
            <a:off x="5345911" y="4197060"/>
            <a:ext cx="757238" cy="523220"/>
          </a:xfrm>
          <a:prstGeom prst="rect">
            <a:avLst/>
          </a:prstGeom>
          <a:noFill/>
        </p:spPr>
        <p:txBody>
          <a:bodyPr wrap="square" rtlCol="0">
            <a:spAutoFit/>
          </a:bodyPr>
          <a:lstStyle/>
          <a:p>
            <a:r>
              <a:rPr lang="en-US" sz="2800" i="1" dirty="0" err="1">
                <a:solidFill>
                  <a:srgbClr val="FF0000"/>
                </a:solidFill>
              </a:rPr>
              <a:t>ea</a:t>
            </a:r>
            <a:endParaRPr lang="en-US" sz="2800" i="1" dirty="0">
              <a:solidFill>
                <a:srgbClr val="FF0000"/>
              </a:solidFill>
            </a:endParaRPr>
          </a:p>
        </p:txBody>
      </p:sp>
      <p:sp>
        <p:nvSpPr>
          <p:cNvPr id="24" name="TextBox 23">
            <a:extLst>
              <a:ext uri="{FF2B5EF4-FFF2-40B4-BE49-F238E27FC236}">
                <a16:creationId xmlns:a16="http://schemas.microsoft.com/office/drawing/2014/main" id="{47707189-B2B9-9C45-86E7-418DDD3954E1}"/>
              </a:ext>
            </a:extLst>
          </p:cNvPr>
          <p:cNvSpPr txBox="1"/>
          <p:nvPr/>
        </p:nvSpPr>
        <p:spPr>
          <a:xfrm>
            <a:off x="3729045" y="2796152"/>
            <a:ext cx="757238" cy="523220"/>
          </a:xfrm>
          <a:prstGeom prst="rect">
            <a:avLst/>
          </a:prstGeom>
          <a:noFill/>
        </p:spPr>
        <p:txBody>
          <a:bodyPr wrap="square" rtlCol="0">
            <a:spAutoFit/>
          </a:bodyPr>
          <a:lstStyle/>
          <a:p>
            <a:r>
              <a:rPr lang="en-US" sz="2800" i="1" dirty="0">
                <a:solidFill>
                  <a:srgbClr val="FF0000"/>
                </a:solidFill>
              </a:rPr>
              <a:t>as</a:t>
            </a:r>
          </a:p>
        </p:txBody>
      </p:sp>
      <p:cxnSp>
        <p:nvCxnSpPr>
          <p:cNvPr id="26" name="Straight Connector 25">
            <a:extLst>
              <a:ext uri="{FF2B5EF4-FFF2-40B4-BE49-F238E27FC236}">
                <a16:creationId xmlns:a16="http://schemas.microsoft.com/office/drawing/2014/main" id="{BEEB7113-D113-174D-8245-DC8796A3C0B1}"/>
              </a:ext>
            </a:extLst>
          </p:cNvPr>
          <p:cNvCxnSpPr>
            <a:cxnSpLocks/>
          </p:cNvCxnSpPr>
          <p:nvPr/>
        </p:nvCxnSpPr>
        <p:spPr>
          <a:xfrm>
            <a:off x="2013351" y="2796152"/>
            <a:ext cx="3819529" cy="27376"/>
          </a:xfrm>
          <a:prstGeom prst="line">
            <a:avLst/>
          </a:prstGeom>
          <a:ln w="25400"/>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F89889D2-8068-9D48-8407-1C4E9E3EC760}"/>
              </a:ext>
            </a:extLst>
          </p:cNvPr>
          <p:cNvSpPr txBox="1"/>
          <p:nvPr/>
        </p:nvSpPr>
        <p:spPr>
          <a:xfrm>
            <a:off x="4543657" y="1567120"/>
            <a:ext cx="757238" cy="523220"/>
          </a:xfrm>
          <a:prstGeom prst="rect">
            <a:avLst/>
          </a:prstGeom>
          <a:noFill/>
        </p:spPr>
        <p:txBody>
          <a:bodyPr wrap="square" rtlCol="0">
            <a:spAutoFit/>
          </a:bodyPr>
          <a:lstStyle/>
          <a:p>
            <a:r>
              <a:rPr lang="en-US" sz="2800" i="1" dirty="0" err="1">
                <a:solidFill>
                  <a:srgbClr val="FF0000"/>
                </a:solidFill>
              </a:rPr>
              <a:t>ea</a:t>
            </a:r>
            <a:endParaRPr lang="en-US" sz="2800" i="1" dirty="0">
              <a:solidFill>
                <a:srgbClr val="FF0000"/>
              </a:solidFill>
            </a:endParaRPr>
          </a:p>
        </p:txBody>
      </p:sp>
      <p:sp>
        <p:nvSpPr>
          <p:cNvPr id="28" name="TextBox 27">
            <a:extLst>
              <a:ext uri="{FF2B5EF4-FFF2-40B4-BE49-F238E27FC236}">
                <a16:creationId xmlns:a16="http://schemas.microsoft.com/office/drawing/2014/main" id="{9ACB27D3-2E0A-4C46-9D1B-A68FDA881403}"/>
              </a:ext>
            </a:extLst>
          </p:cNvPr>
          <p:cNvSpPr txBox="1"/>
          <p:nvPr/>
        </p:nvSpPr>
        <p:spPr>
          <a:xfrm>
            <a:off x="4011335" y="2088170"/>
            <a:ext cx="757238" cy="523220"/>
          </a:xfrm>
          <a:prstGeom prst="rect">
            <a:avLst/>
          </a:prstGeom>
          <a:noFill/>
        </p:spPr>
        <p:txBody>
          <a:bodyPr wrap="square" rtlCol="0">
            <a:spAutoFit/>
          </a:bodyPr>
          <a:lstStyle/>
          <a:p>
            <a:r>
              <a:rPr lang="en-US" sz="2800" i="1" dirty="0">
                <a:solidFill>
                  <a:srgbClr val="FF0000"/>
                </a:solidFill>
              </a:rPr>
              <a:t>he</a:t>
            </a:r>
          </a:p>
        </p:txBody>
      </p:sp>
      <p:sp>
        <p:nvSpPr>
          <p:cNvPr id="30" name="TextBox 29">
            <a:extLst>
              <a:ext uri="{FF2B5EF4-FFF2-40B4-BE49-F238E27FC236}">
                <a16:creationId xmlns:a16="http://schemas.microsoft.com/office/drawing/2014/main" id="{E466A333-F55D-9E41-AC12-74FB84497863}"/>
              </a:ext>
            </a:extLst>
          </p:cNvPr>
          <p:cNvSpPr txBox="1"/>
          <p:nvPr/>
        </p:nvSpPr>
        <p:spPr>
          <a:xfrm>
            <a:off x="5166678" y="2093363"/>
            <a:ext cx="757238" cy="523220"/>
          </a:xfrm>
          <a:prstGeom prst="rect">
            <a:avLst/>
          </a:prstGeom>
          <a:noFill/>
        </p:spPr>
        <p:txBody>
          <a:bodyPr wrap="square" rtlCol="0">
            <a:spAutoFit/>
          </a:bodyPr>
          <a:lstStyle/>
          <a:p>
            <a:r>
              <a:rPr lang="en-US" sz="2800" i="1" dirty="0">
                <a:solidFill>
                  <a:srgbClr val="FF0000"/>
                </a:solidFill>
              </a:rPr>
              <a:t>as</a:t>
            </a:r>
          </a:p>
        </p:txBody>
      </p:sp>
      <p:sp>
        <p:nvSpPr>
          <p:cNvPr id="31" name="TextBox 30">
            <a:extLst>
              <a:ext uri="{FF2B5EF4-FFF2-40B4-BE49-F238E27FC236}">
                <a16:creationId xmlns:a16="http://schemas.microsoft.com/office/drawing/2014/main" id="{C7703CCB-600B-834D-919E-24C3F9FEA2EA}"/>
              </a:ext>
            </a:extLst>
          </p:cNvPr>
          <p:cNvSpPr txBox="1"/>
          <p:nvPr/>
        </p:nvSpPr>
        <p:spPr>
          <a:xfrm>
            <a:off x="3350426" y="1610192"/>
            <a:ext cx="757238" cy="523220"/>
          </a:xfrm>
          <a:prstGeom prst="rect">
            <a:avLst/>
          </a:prstGeom>
          <a:noFill/>
        </p:spPr>
        <p:txBody>
          <a:bodyPr wrap="square" rtlCol="0">
            <a:spAutoFit/>
          </a:bodyPr>
          <a:lstStyle/>
          <a:p>
            <a:r>
              <a:rPr lang="en-US" sz="2800" i="1" dirty="0" err="1">
                <a:solidFill>
                  <a:srgbClr val="FF0000"/>
                </a:solidFill>
              </a:rPr>
              <a:t>hw</a:t>
            </a:r>
            <a:endParaRPr lang="en-US" sz="2800" i="1" dirty="0">
              <a:solidFill>
                <a:srgbClr val="FF0000"/>
              </a:solidFill>
            </a:endParaRPr>
          </a:p>
        </p:txBody>
      </p:sp>
      <p:sp>
        <p:nvSpPr>
          <p:cNvPr id="32" name="TextBox 31">
            <a:extLst>
              <a:ext uri="{FF2B5EF4-FFF2-40B4-BE49-F238E27FC236}">
                <a16:creationId xmlns:a16="http://schemas.microsoft.com/office/drawing/2014/main" id="{41D27E25-1981-CA4D-A04E-0EBD640EDCC4}"/>
              </a:ext>
            </a:extLst>
          </p:cNvPr>
          <p:cNvSpPr txBox="1"/>
          <p:nvPr/>
        </p:nvSpPr>
        <p:spPr>
          <a:xfrm>
            <a:off x="2721775" y="2118223"/>
            <a:ext cx="757238" cy="523220"/>
          </a:xfrm>
          <a:prstGeom prst="rect">
            <a:avLst/>
          </a:prstGeom>
          <a:noFill/>
        </p:spPr>
        <p:txBody>
          <a:bodyPr wrap="square" rtlCol="0">
            <a:spAutoFit/>
          </a:bodyPr>
          <a:lstStyle/>
          <a:p>
            <a:r>
              <a:rPr lang="en-US" sz="2800" i="1" dirty="0">
                <a:solidFill>
                  <a:srgbClr val="FF0000"/>
                </a:solidFill>
              </a:rPr>
              <a:t>we</a:t>
            </a:r>
          </a:p>
        </p:txBody>
      </p:sp>
      <p:sp>
        <p:nvSpPr>
          <p:cNvPr id="33" name="TextBox 32">
            <a:extLst>
              <a:ext uri="{FF2B5EF4-FFF2-40B4-BE49-F238E27FC236}">
                <a16:creationId xmlns:a16="http://schemas.microsoft.com/office/drawing/2014/main" id="{3E99910A-0291-C940-A230-D40E82C99BBF}"/>
              </a:ext>
            </a:extLst>
          </p:cNvPr>
          <p:cNvSpPr txBox="1"/>
          <p:nvPr/>
        </p:nvSpPr>
        <p:spPr>
          <a:xfrm>
            <a:off x="2214569" y="1679952"/>
            <a:ext cx="757238" cy="523220"/>
          </a:xfrm>
          <a:prstGeom prst="rect">
            <a:avLst/>
          </a:prstGeom>
          <a:noFill/>
        </p:spPr>
        <p:txBody>
          <a:bodyPr wrap="square" rtlCol="0">
            <a:spAutoFit/>
          </a:bodyPr>
          <a:lstStyle/>
          <a:p>
            <a:r>
              <a:rPr lang="en-US" sz="2800" i="1" dirty="0">
                <a:solidFill>
                  <a:srgbClr val="FF0000"/>
                </a:solidFill>
              </a:rPr>
              <a:t>es</a:t>
            </a:r>
          </a:p>
        </p:txBody>
      </p:sp>
    </p:spTree>
    <p:extLst>
      <p:ext uri="{BB962C8B-B14F-4D97-AF65-F5344CB8AC3E}">
        <p14:creationId xmlns:p14="http://schemas.microsoft.com/office/powerpoint/2010/main" val="35964189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a:t>Jaccard distance:</a:t>
            </a:r>
            <a:r>
              <a:rPr lang="en-US" sz="2800" dirty="0"/>
              <a:t> given two strings, compute the </a:t>
            </a:r>
            <a:r>
              <a:rPr lang="en-US" sz="2800" i="1" dirty="0"/>
              <a:t>q</a:t>
            </a:r>
            <a:r>
              <a:rPr lang="en-US" sz="2800" dirty="0"/>
              <a:t>-gram distance, and divide by the number of unique grams between the two strings.</a:t>
            </a:r>
          </a:p>
        </p:txBody>
      </p:sp>
      <p:sp>
        <p:nvSpPr>
          <p:cNvPr id="3" name="TextBox 2">
            <a:extLst>
              <a:ext uri="{FF2B5EF4-FFF2-40B4-BE49-F238E27FC236}">
                <a16:creationId xmlns:a16="http://schemas.microsoft.com/office/drawing/2014/main" id="{7FE2E4AD-D61F-C744-B4E9-D7E9B526344B}"/>
              </a:ext>
            </a:extLst>
          </p:cNvPr>
          <p:cNvSpPr txBox="1"/>
          <p:nvPr/>
        </p:nvSpPr>
        <p:spPr>
          <a:xfrm>
            <a:off x="2094313" y="3351668"/>
            <a:ext cx="757238" cy="523220"/>
          </a:xfrm>
          <a:prstGeom prst="rect">
            <a:avLst/>
          </a:prstGeom>
          <a:noFill/>
        </p:spPr>
        <p:txBody>
          <a:bodyPr wrap="square" rtlCol="0">
            <a:spAutoFit/>
          </a:bodyPr>
          <a:lstStyle/>
          <a:p>
            <a:r>
              <a:rPr lang="en-US" sz="2800" i="1" dirty="0"/>
              <a:t>No</a:t>
            </a:r>
          </a:p>
        </p:txBody>
      </p:sp>
      <p:sp>
        <p:nvSpPr>
          <p:cNvPr id="4" name="TextBox 3">
            <a:extLst>
              <a:ext uri="{FF2B5EF4-FFF2-40B4-BE49-F238E27FC236}">
                <a16:creationId xmlns:a16="http://schemas.microsoft.com/office/drawing/2014/main" id="{13061AE2-0490-2448-BCA3-5293B512310A}"/>
              </a:ext>
            </a:extLst>
          </p:cNvPr>
          <p:cNvSpPr txBox="1"/>
          <p:nvPr/>
        </p:nvSpPr>
        <p:spPr>
          <a:xfrm>
            <a:off x="2980138" y="3120835"/>
            <a:ext cx="757238" cy="523220"/>
          </a:xfrm>
          <a:prstGeom prst="rect">
            <a:avLst/>
          </a:prstGeom>
          <a:noFill/>
        </p:spPr>
        <p:txBody>
          <a:bodyPr wrap="square" rtlCol="0">
            <a:spAutoFit/>
          </a:bodyPr>
          <a:lstStyle/>
          <a:p>
            <a:r>
              <a:rPr lang="en-US" sz="2800" i="1" dirty="0"/>
              <a:t>or</a:t>
            </a:r>
          </a:p>
        </p:txBody>
      </p:sp>
      <p:sp>
        <p:nvSpPr>
          <p:cNvPr id="5" name="TextBox 4">
            <a:extLst>
              <a:ext uri="{FF2B5EF4-FFF2-40B4-BE49-F238E27FC236}">
                <a16:creationId xmlns:a16="http://schemas.microsoft.com/office/drawing/2014/main" id="{FC6D9246-0080-CF4C-A89D-DE529B69666C}"/>
              </a:ext>
            </a:extLst>
          </p:cNvPr>
          <p:cNvSpPr txBox="1"/>
          <p:nvPr/>
        </p:nvSpPr>
        <p:spPr>
          <a:xfrm>
            <a:off x="2851551" y="3751746"/>
            <a:ext cx="757238" cy="523220"/>
          </a:xfrm>
          <a:prstGeom prst="rect">
            <a:avLst/>
          </a:prstGeom>
          <a:noFill/>
        </p:spPr>
        <p:txBody>
          <a:bodyPr wrap="square" rtlCol="0">
            <a:spAutoFit/>
          </a:bodyPr>
          <a:lstStyle/>
          <a:p>
            <a:r>
              <a:rPr lang="en-US" sz="2800" i="1" dirty="0" err="1">
                <a:solidFill>
                  <a:srgbClr val="FF0000"/>
                </a:solidFill>
              </a:rPr>
              <a:t>hw</a:t>
            </a:r>
            <a:endParaRPr lang="en-US" sz="2800" i="1" dirty="0">
              <a:solidFill>
                <a:srgbClr val="FF0000"/>
              </a:solidFill>
            </a:endParaRPr>
          </a:p>
        </p:txBody>
      </p:sp>
      <p:sp>
        <p:nvSpPr>
          <p:cNvPr id="6" name="TextBox 5">
            <a:extLst>
              <a:ext uri="{FF2B5EF4-FFF2-40B4-BE49-F238E27FC236}">
                <a16:creationId xmlns:a16="http://schemas.microsoft.com/office/drawing/2014/main" id="{F76310F3-3D2A-2E44-BA5A-548F3A6B3436}"/>
              </a:ext>
            </a:extLst>
          </p:cNvPr>
          <p:cNvSpPr txBox="1"/>
          <p:nvPr/>
        </p:nvSpPr>
        <p:spPr>
          <a:xfrm>
            <a:off x="3732614" y="3471354"/>
            <a:ext cx="757238" cy="523220"/>
          </a:xfrm>
          <a:prstGeom prst="rect">
            <a:avLst/>
          </a:prstGeom>
          <a:noFill/>
        </p:spPr>
        <p:txBody>
          <a:bodyPr wrap="square" rtlCol="0">
            <a:spAutoFit/>
          </a:bodyPr>
          <a:lstStyle/>
          <a:p>
            <a:r>
              <a:rPr lang="en-US" sz="2800" i="1" dirty="0"/>
              <a:t>rt</a:t>
            </a:r>
          </a:p>
        </p:txBody>
      </p:sp>
      <p:sp>
        <p:nvSpPr>
          <p:cNvPr id="7" name="TextBox 6">
            <a:extLst>
              <a:ext uri="{FF2B5EF4-FFF2-40B4-BE49-F238E27FC236}">
                <a16:creationId xmlns:a16="http://schemas.microsoft.com/office/drawing/2014/main" id="{A0D7E13C-856A-3E45-8A75-52328D896476}"/>
              </a:ext>
            </a:extLst>
          </p:cNvPr>
          <p:cNvSpPr txBox="1"/>
          <p:nvPr/>
        </p:nvSpPr>
        <p:spPr>
          <a:xfrm>
            <a:off x="3835997" y="4073983"/>
            <a:ext cx="757238" cy="523220"/>
          </a:xfrm>
          <a:prstGeom prst="rect">
            <a:avLst/>
          </a:prstGeom>
          <a:noFill/>
        </p:spPr>
        <p:txBody>
          <a:bodyPr wrap="square" rtlCol="0">
            <a:spAutoFit/>
          </a:bodyPr>
          <a:lstStyle/>
          <a:p>
            <a:r>
              <a:rPr lang="en-US" sz="2800" i="1" dirty="0">
                <a:solidFill>
                  <a:srgbClr val="FF0000"/>
                </a:solidFill>
              </a:rPr>
              <a:t>we</a:t>
            </a:r>
          </a:p>
        </p:txBody>
      </p:sp>
      <p:sp>
        <p:nvSpPr>
          <p:cNvPr id="8" name="TextBox 7">
            <a:extLst>
              <a:ext uri="{FF2B5EF4-FFF2-40B4-BE49-F238E27FC236}">
                <a16:creationId xmlns:a16="http://schemas.microsoft.com/office/drawing/2014/main" id="{63315DB8-CB91-A349-9C5F-E79DAFE776A7}"/>
              </a:ext>
            </a:extLst>
          </p:cNvPr>
          <p:cNvSpPr txBox="1"/>
          <p:nvPr/>
        </p:nvSpPr>
        <p:spPr>
          <a:xfrm>
            <a:off x="2013351" y="4131788"/>
            <a:ext cx="757238" cy="523220"/>
          </a:xfrm>
          <a:prstGeom prst="rect">
            <a:avLst/>
          </a:prstGeom>
          <a:noFill/>
        </p:spPr>
        <p:txBody>
          <a:bodyPr wrap="square" rtlCol="0">
            <a:spAutoFit/>
          </a:bodyPr>
          <a:lstStyle/>
          <a:p>
            <a:r>
              <a:rPr lang="en-US" sz="2800" i="1" dirty="0" err="1"/>
              <a:t>st</a:t>
            </a:r>
            <a:endParaRPr lang="en-US" sz="2800" i="1" dirty="0"/>
          </a:p>
        </p:txBody>
      </p:sp>
      <p:sp>
        <p:nvSpPr>
          <p:cNvPr id="9" name="TextBox 8">
            <a:extLst>
              <a:ext uri="{FF2B5EF4-FFF2-40B4-BE49-F238E27FC236}">
                <a16:creationId xmlns:a16="http://schemas.microsoft.com/office/drawing/2014/main" id="{B0D33B65-2BF5-BD42-8591-F28C0AB96F3A}"/>
              </a:ext>
            </a:extLst>
          </p:cNvPr>
          <p:cNvSpPr txBox="1"/>
          <p:nvPr/>
        </p:nvSpPr>
        <p:spPr>
          <a:xfrm>
            <a:off x="2770589" y="4521387"/>
            <a:ext cx="757238" cy="523220"/>
          </a:xfrm>
          <a:prstGeom prst="rect">
            <a:avLst/>
          </a:prstGeom>
          <a:noFill/>
        </p:spPr>
        <p:txBody>
          <a:bodyPr wrap="square" rtlCol="0">
            <a:spAutoFit/>
          </a:bodyPr>
          <a:lstStyle/>
          <a:p>
            <a:r>
              <a:rPr lang="en-US" sz="2800" i="1" dirty="0" err="1"/>
              <a:t>te</a:t>
            </a:r>
            <a:endParaRPr lang="en-US" sz="2800" i="1" dirty="0"/>
          </a:p>
        </p:txBody>
      </p:sp>
      <p:sp>
        <p:nvSpPr>
          <p:cNvPr id="10" name="TextBox 9">
            <a:extLst>
              <a:ext uri="{FF2B5EF4-FFF2-40B4-BE49-F238E27FC236}">
                <a16:creationId xmlns:a16="http://schemas.microsoft.com/office/drawing/2014/main" id="{8AA4BA4C-CE4E-D745-8E3A-C414AF9698EF}"/>
              </a:ext>
            </a:extLst>
          </p:cNvPr>
          <p:cNvSpPr txBox="1"/>
          <p:nvPr/>
        </p:nvSpPr>
        <p:spPr>
          <a:xfrm>
            <a:off x="3617529" y="4716145"/>
            <a:ext cx="757238" cy="523220"/>
          </a:xfrm>
          <a:prstGeom prst="rect">
            <a:avLst/>
          </a:prstGeom>
          <a:noFill/>
        </p:spPr>
        <p:txBody>
          <a:bodyPr wrap="square" rtlCol="0">
            <a:spAutoFit/>
          </a:bodyPr>
          <a:lstStyle/>
          <a:p>
            <a:r>
              <a:rPr lang="en-US" sz="2800" i="1" dirty="0" err="1"/>
              <a:t>er</a:t>
            </a:r>
            <a:endParaRPr lang="en-US" sz="2800" i="1" dirty="0"/>
          </a:p>
        </p:txBody>
      </p:sp>
      <p:sp>
        <p:nvSpPr>
          <p:cNvPr id="11" name="TextBox 10">
            <a:extLst>
              <a:ext uri="{FF2B5EF4-FFF2-40B4-BE49-F238E27FC236}">
                <a16:creationId xmlns:a16="http://schemas.microsoft.com/office/drawing/2014/main" id="{A159B4D4-8A22-B340-93DA-D443B606FB7A}"/>
              </a:ext>
            </a:extLst>
          </p:cNvPr>
          <p:cNvSpPr txBox="1"/>
          <p:nvPr/>
        </p:nvSpPr>
        <p:spPr>
          <a:xfrm>
            <a:off x="4635107" y="4604566"/>
            <a:ext cx="757238" cy="523220"/>
          </a:xfrm>
          <a:prstGeom prst="rect">
            <a:avLst/>
          </a:prstGeom>
          <a:noFill/>
        </p:spPr>
        <p:txBody>
          <a:bodyPr wrap="square" rtlCol="0">
            <a:spAutoFit/>
          </a:bodyPr>
          <a:lstStyle/>
          <a:p>
            <a:r>
              <a:rPr lang="en-US" sz="2800" i="1" dirty="0" err="1"/>
              <a:t>rn</a:t>
            </a:r>
            <a:endParaRPr lang="en-US" sz="2800" i="1" dirty="0"/>
          </a:p>
        </p:txBody>
      </p:sp>
      <p:sp>
        <p:nvSpPr>
          <p:cNvPr id="12" name="TextBox 11">
            <a:extLst>
              <a:ext uri="{FF2B5EF4-FFF2-40B4-BE49-F238E27FC236}">
                <a16:creationId xmlns:a16="http://schemas.microsoft.com/office/drawing/2014/main" id="{5D03DE65-420B-0947-A598-3D3BBF3C4870}"/>
              </a:ext>
            </a:extLst>
          </p:cNvPr>
          <p:cNvSpPr txBox="1"/>
          <p:nvPr/>
        </p:nvSpPr>
        <p:spPr>
          <a:xfrm>
            <a:off x="4627964" y="3789553"/>
            <a:ext cx="757238" cy="523220"/>
          </a:xfrm>
          <a:prstGeom prst="rect">
            <a:avLst/>
          </a:prstGeom>
          <a:noFill/>
        </p:spPr>
        <p:txBody>
          <a:bodyPr wrap="square" rtlCol="0">
            <a:spAutoFit/>
          </a:bodyPr>
          <a:lstStyle/>
          <a:p>
            <a:r>
              <a:rPr lang="en-US" sz="2800" i="1" dirty="0">
                <a:solidFill>
                  <a:srgbClr val="FF0000"/>
                </a:solidFill>
              </a:rPr>
              <a:t>es</a:t>
            </a:r>
          </a:p>
        </p:txBody>
      </p:sp>
      <p:sp>
        <p:nvSpPr>
          <p:cNvPr id="13" name="TextBox 12">
            <a:extLst>
              <a:ext uri="{FF2B5EF4-FFF2-40B4-BE49-F238E27FC236}">
                <a16:creationId xmlns:a16="http://schemas.microsoft.com/office/drawing/2014/main" id="{B6B00DF7-CE51-EE45-9D38-268E0AFA1DFB}"/>
              </a:ext>
            </a:extLst>
          </p:cNvPr>
          <p:cNvSpPr txBox="1"/>
          <p:nvPr/>
        </p:nvSpPr>
        <p:spPr>
          <a:xfrm>
            <a:off x="4485090" y="3167390"/>
            <a:ext cx="757238" cy="523220"/>
          </a:xfrm>
          <a:prstGeom prst="rect">
            <a:avLst/>
          </a:prstGeom>
          <a:noFill/>
        </p:spPr>
        <p:txBody>
          <a:bodyPr wrap="square" rtlCol="0">
            <a:spAutoFit/>
          </a:bodyPr>
          <a:lstStyle/>
          <a:p>
            <a:r>
              <a:rPr lang="en-US" sz="2800" i="1" dirty="0" err="1"/>
              <a:t>th</a:t>
            </a:r>
            <a:endParaRPr lang="en-US" sz="2800" i="1" dirty="0"/>
          </a:p>
        </p:txBody>
      </p:sp>
      <p:sp>
        <p:nvSpPr>
          <p:cNvPr id="17" name="TextBox 16">
            <a:extLst>
              <a:ext uri="{FF2B5EF4-FFF2-40B4-BE49-F238E27FC236}">
                <a16:creationId xmlns:a16="http://schemas.microsoft.com/office/drawing/2014/main" id="{3E034F4D-3950-B946-B85A-C25604D09A35}"/>
              </a:ext>
            </a:extLst>
          </p:cNvPr>
          <p:cNvSpPr txBox="1"/>
          <p:nvPr/>
        </p:nvSpPr>
        <p:spPr>
          <a:xfrm>
            <a:off x="5350673" y="3461234"/>
            <a:ext cx="757238" cy="523220"/>
          </a:xfrm>
          <a:prstGeom prst="rect">
            <a:avLst/>
          </a:prstGeom>
          <a:noFill/>
        </p:spPr>
        <p:txBody>
          <a:bodyPr wrap="square" rtlCol="0">
            <a:spAutoFit/>
          </a:bodyPr>
          <a:lstStyle/>
          <a:p>
            <a:r>
              <a:rPr lang="en-US" sz="2800" i="1" dirty="0">
                <a:solidFill>
                  <a:srgbClr val="FF0000"/>
                </a:solidFill>
              </a:rPr>
              <a:t>he</a:t>
            </a:r>
          </a:p>
        </p:txBody>
      </p:sp>
      <p:sp>
        <p:nvSpPr>
          <p:cNvPr id="19" name="TextBox 18">
            <a:extLst>
              <a:ext uri="{FF2B5EF4-FFF2-40B4-BE49-F238E27FC236}">
                <a16:creationId xmlns:a16="http://schemas.microsoft.com/office/drawing/2014/main" id="{A63CB85F-6A03-C640-A424-D402FBB888BA}"/>
              </a:ext>
            </a:extLst>
          </p:cNvPr>
          <p:cNvSpPr txBox="1"/>
          <p:nvPr/>
        </p:nvSpPr>
        <p:spPr>
          <a:xfrm>
            <a:off x="5345911" y="4197060"/>
            <a:ext cx="757238" cy="523220"/>
          </a:xfrm>
          <a:prstGeom prst="rect">
            <a:avLst/>
          </a:prstGeom>
          <a:noFill/>
        </p:spPr>
        <p:txBody>
          <a:bodyPr wrap="square" rtlCol="0">
            <a:spAutoFit/>
          </a:bodyPr>
          <a:lstStyle/>
          <a:p>
            <a:r>
              <a:rPr lang="en-US" sz="2800" i="1" dirty="0" err="1">
                <a:solidFill>
                  <a:srgbClr val="FF0000"/>
                </a:solidFill>
              </a:rPr>
              <a:t>ea</a:t>
            </a:r>
            <a:endParaRPr lang="en-US" sz="2800" i="1" dirty="0">
              <a:solidFill>
                <a:srgbClr val="FF0000"/>
              </a:solidFill>
            </a:endParaRPr>
          </a:p>
        </p:txBody>
      </p:sp>
      <p:sp>
        <p:nvSpPr>
          <p:cNvPr id="24" name="TextBox 23">
            <a:extLst>
              <a:ext uri="{FF2B5EF4-FFF2-40B4-BE49-F238E27FC236}">
                <a16:creationId xmlns:a16="http://schemas.microsoft.com/office/drawing/2014/main" id="{47707189-B2B9-9C45-86E7-418DDD3954E1}"/>
              </a:ext>
            </a:extLst>
          </p:cNvPr>
          <p:cNvSpPr txBox="1"/>
          <p:nvPr/>
        </p:nvSpPr>
        <p:spPr>
          <a:xfrm>
            <a:off x="3729045" y="2796152"/>
            <a:ext cx="757238" cy="523220"/>
          </a:xfrm>
          <a:prstGeom prst="rect">
            <a:avLst/>
          </a:prstGeom>
          <a:noFill/>
        </p:spPr>
        <p:txBody>
          <a:bodyPr wrap="square" rtlCol="0">
            <a:spAutoFit/>
          </a:bodyPr>
          <a:lstStyle/>
          <a:p>
            <a:r>
              <a:rPr lang="en-US" sz="2800" i="1" dirty="0">
                <a:solidFill>
                  <a:srgbClr val="FF0000"/>
                </a:solidFill>
              </a:rPr>
              <a:t>as</a:t>
            </a:r>
          </a:p>
        </p:txBody>
      </p:sp>
      <p:cxnSp>
        <p:nvCxnSpPr>
          <p:cNvPr id="26" name="Straight Connector 25">
            <a:extLst>
              <a:ext uri="{FF2B5EF4-FFF2-40B4-BE49-F238E27FC236}">
                <a16:creationId xmlns:a16="http://schemas.microsoft.com/office/drawing/2014/main" id="{BEEB7113-D113-174D-8245-DC8796A3C0B1}"/>
              </a:ext>
            </a:extLst>
          </p:cNvPr>
          <p:cNvCxnSpPr>
            <a:cxnSpLocks/>
          </p:cNvCxnSpPr>
          <p:nvPr/>
        </p:nvCxnSpPr>
        <p:spPr>
          <a:xfrm>
            <a:off x="2013351" y="2796152"/>
            <a:ext cx="3819529" cy="27376"/>
          </a:xfrm>
          <a:prstGeom prst="line">
            <a:avLst/>
          </a:prstGeom>
          <a:ln w="25400"/>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F89889D2-8068-9D48-8407-1C4E9E3EC760}"/>
              </a:ext>
            </a:extLst>
          </p:cNvPr>
          <p:cNvSpPr txBox="1"/>
          <p:nvPr/>
        </p:nvSpPr>
        <p:spPr>
          <a:xfrm>
            <a:off x="4543657" y="1567120"/>
            <a:ext cx="757238" cy="523220"/>
          </a:xfrm>
          <a:prstGeom prst="rect">
            <a:avLst/>
          </a:prstGeom>
          <a:noFill/>
        </p:spPr>
        <p:txBody>
          <a:bodyPr wrap="square" rtlCol="0">
            <a:spAutoFit/>
          </a:bodyPr>
          <a:lstStyle/>
          <a:p>
            <a:r>
              <a:rPr lang="en-US" sz="2800" i="1" dirty="0" err="1">
                <a:solidFill>
                  <a:srgbClr val="FF0000"/>
                </a:solidFill>
              </a:rPr>
              <a:t>ea</a:t>
            </a:r>
            <a:endParaRPr lang="en-US" sz="2800" i="1" dirty="0">
              <a:solidFill>
                <a:srgbClr val="FF0000"/>
              </a:solidFill>
            </a:endParaRPr>
          </a:p>
        </p:txBody>
      </p:sp>
      <p:sp>
        <p:nvSpPr>
          <p:cNvPr id="28" name="TextBox 27">
            <a:extLst>
              <a:ext uri="{FF2B5EF4-FFF2-40B4-BE49-F238E27FC236}">
                <a16:creationId xmlns:a16="http://schemas.microsoft.com/office/drawing/2014/main" id="{9ACB27D3-2E0A-4C46-9D1B-A68FDA881403}"/>
              </a:ext>
            </a:extLst>
          </p:cNvPr>
          <p:cNvSpPr txBox="1"/>
          <p:nvPr/>
        </p:nvSpPr>
        <p:spPr>
          <a:xfrm>
            <a:off x="4011335" y="2088170"/>
            <a:ext cx="757238" cy="523220"/>
          </a:xfrm>
          <a:prstGeom prst="rect">
            <a:avLst/>
          </a:prstGeom>
          <a:noFill/>
        </p:spPr>
        <p:txBody>
          <a:bodyPr wrap="square" rtlCol="0">
            <a:spAutoFit/>
          </a:bodyPr>
          <a:lstStyle/>
          <a:p>
            <a:r>
              <a:rPr lang="en-US" sz="2800" i="1" dirty="0">
                <a:solidFill>
                  <a:srgbClr val="FF0000"/>
                </a:solidFill>
              </a:rPr>
              <a:t>he</a:t>
            </a:r>
          </a:p>
        </p:txBody>
      </p:sp>
      <p:sp>
        <p:nvSpPr>
          <p:cNvPr id="30" name="TextBox 29">
            <a:extLst>
              <a:ext uri="{FF2B5EF4-FFF2-40B4-BE49-F238E27FC236}">
                <a16:creationId xmlns:a16="http://schemas.microsoft.com/office/drawing/2014/main" id="{E466A333-F55D-9E41-AC12-74FB84497863}"/>
              </a:ext>
            </a:extLst>
          </p:cNvPr>
          <p:cNvSpPr txBox="1"/>
          <p:nvPr/>
        </p:nvSpPr>
        <p:spPr>
          <a:xfrm>
            <a:off x="5166678" y="2093363"/>
            <a:ext cx="757238" cy="523220"/>
          </a:xfrm>
          <a:prstGeom prst="rect">
            <a:avLst/>
          </a:prstGeom>
          <a:noFill/>
        </p:spPr>
        <p:txBody>
          <a:bodyPr wrap="square" rtlCol="0">
            <a:spAutoFit/>
          </a:bodyPr>
          <a:lstStyle/>
          <a:p>
            <a:r>
              <a:rPr lang="en-US" sz="2800" i="1" dirty="0">
                <a:solidFill>
                  <a:srgbClr val="FF0000"/>
                </a:solidFill>
              </a:rPr>
              <a:t>as</a:t>
            </a:r>
          </a:p>
        </p:txBody>
      </p:sp>
      <p:sp>
        <p:nvSpPr>
          <p:cNvPr id="31" name="TextBox 30">
            <a:extLst>
              <a:ext uri="{FF2B5EF4-FFF2-40B4-BE49-F238E27FC236}">
                <a16:creationId xmlns:a16="http://schemas.microsoft.com/office/drawing/2014/main" id="{C7703CCB-600B-834D-919E-24C3F9FEA2EA}"/>
              </a:ext>
            </a:extLst>
          </p:cNvPr>
          <p:cNvSpPr txBox="1"/>
          <p:nvPr/>
        </p:nvSpPr>
        <p:spPr>
          <a:xfrm>
            <a:off x="3350426" y="1610192"/>
            <a:ext cx="757238" cy="523220"/>
          </a:xfrm>
          <a:prstGeom prst="rect">
            <a:avLst/>
          </a:prstGeom>
          <a:noFill/>
        </p:spPr>
        <p:txBody>
          <a:bodyPr wrap="square" rtlCol="0">
            <a:spAutoFit/>
          </a:bodyPr>
          <a:lstStyle/>
          <a:p>
            <a:r>
              <a:rPr lang="en-US" sz="2800" i="1" dirty="0" err="1">
                <a:solidFill>
                  <a:srgbClr val="FF0000"/>
                </a:solidFill>
              </a:rPr>
              <a:t>hw</a:t>
            </a:r>
            <a:endParaRPr lang="en-US" sz="2800" i="1" dirty="0">
              <a:solidFill>
                <a:srgbClr val="FF0000"/>
              </a:solidFill>
            </a:endParaRPr>
          </a:p>
        </p:txBody>
      </p:sp>
      <p:sp>
        <p:nvSpPr>
          <p:cNvPr id="32" name="TextBox 31">
            <a:extLst>
              <a:ext uri="{FF2B5EF4-FFF2-40B4-BE49-F238E27FC236}">
                <a16:creationId xmlns:a16="http://schemas.microsoft.com/office/drawing/2014/main" id="{41D27E25-1981-CA4D-A04E-0EBD640EDCC4}"/>
              </a:ext>
            </a:extLst>
          </p:cNvPr>
          <p:cNvSpPr txBox="1"/>
          <p:nvPr/>
        </p:nvSpPr>
        <p:spPr>
          <a:xfrm>
            <a:off x="2721775" y="2118223"/>
            <a:ext cx="757238" cy="523220"/>
          </a:xfrm>
          <a:prstGeom prst="rect">
            <a:avLst/>
          </a:prstGeom>
          <a:noFill/>
        </p:spPr>
        <p:txBody>
          <a:bodyPr wrap="square" rtlCol="0">
            <a:spAutoFit/>
          </a:bodyPr>
          <a:lstStyle/>
          <a:p>
            <a:r>
              <a:rPr lang="en-US" sz="2800" i="1" dirty="0">
                <a:solidFill>
                  <a:srgbClr val="FF0000"/>
                </a:solidFill>
              </a:rPr>
              <a:t>we</a:t>
            </a:r>
          </a:p>
        </p:txBody>
      </p:sp>
      <p:sp>
        <p:nvSpPr>
          <p:cNvPr id="33" name="TextBox 32">
            <a:extLst>
              <a:ext uri="{FF2B5EF4-FFF2-40B4-BE49-F238E27FC236}">
                <a16:creationId xmlns:a16="http://schemas.microsoft.com/office/drawing/2014/main" id="{3E99910A-0291-C940-A230-D40E82C99BBF}"/>
              </a:ext>
            </a:extLst>
          </p:cNvPr>
          <p:cNvSpPr txBox="1"/>
          <p:nvPr/>
        </p:nvSpPr>
        <p:spPr>
          <a:xfrm>
            <a:off x="2214569" y="1679952"/>
            <a:ext cx="757238" cy="523220"/>
          </a:xfrm>
          <a:prstGeom prst="rect">
            <a:avLst/>
          </a:prstGeom>
          <a:noFill/>
        </p:spPr>
        <p:txBody>
          <a:bodyPr wrap="square" rtlCol="0">
            <a:spAutoFit/>
          </a:bodyPr>
          <a:lstStyle/>
          <a:p>
            <a:r>
              <a:rPr lang="en-US" sz="2800" i="1" dirty="0">
                <a:solidFill>
                  <a:srgbClr val="FF0000"/>
                </a:solidFill>
              </a:rPr>
              <a:t>es</a:t>
            </a:r>
          </a:p>
        </p:txBody>
      </p:sp>
      <p:sp>
        <p:nvSpPr>
          <p:cNvPr id="34" name="TextBox 33">
            <a:extLst>
              <a:ext uri="{FF2B5EF4-FFF2-40B4-BE49-F238E27FC236}">
                <a16:creationId xmlns:a16="http://schemas.microsoft.com/office/drawing/2014/main" id="{8FBB5A77-B175-ED42-9161-B46BC06E570E}"/>
              </a:ext>
            </a:extLst>
          </p:cNvPr>
          <p:cNvSpPr txBox="1"/>
          <p:nvPr/>
        </p:nvSpPr>
        <p:spPr>
          <a:xfrm>
            <a:off x="6156804" y="2570101"/>
            <a:ext cx="557212" cy="523220"/>
          </a:xfrm>
          <a:prstGeom prst="rect">
            <a:avLst/>
          </a:prstGeom>
          <a:noFill/>
        </p:spPr>
        <p:txBody>
          <a:bodyPr wrap="square" rtlCol="0">
            <a:spAutoFit/>
          </a:bodyPr>
          <a:lstStyle/>
          <a:p>
            <a:pPr algn="ctr"/>
            <a:r>
              <a:rPr lang="en-US" sz="2800" dirty="0"/>
              <a:t>=</a:t>
            </a:r>
          </a:p>
        </p:txBody>
      </p:sp>
      <p:sp>
        <p:nvSpPr>
          <p:cNvPr id="35" name="TextBox 34">
            <a:extLst>
              <a:ext uri="{FF2B5EF4-FFF2-40B4-BE49-F238E27FC236}">
                <a16:creationId xmlns:a16="http://schemas.microsoft.com/office/drawing/2014/main" id="{6D52518B-2BE8-2649-A902-4BFA64B584FD}"/>
              </a:ext>
            </a:extLst>
          </p:cNvPr>
          <p:cNvSpPr txBox="1"/>
          <p:nvPr/>
        </p:nvSpPr>
        <p:spPr>
          <a:xfrm>
            <a:off x="7185101" y="2847926"/>
            <a:ext cx="557212" cy="523220"/>
          </a:xfrm>
          <a:prstGeom prst="rect">
            <a:avLst/>
          </a:prstGeom>
          <a:noFill/>
        </p:spPr>
        <p:txBody>
          <a:bodyPr wrap="square" rtlCol="0">
            <a:spAutoFit/>
          </a:bodyPr>
          <a:lstStyle/>
          <a:p>
            <a:pPr algn="ctr"/>
            <a:r>
              <a:rPr lang="en-US" sz="2800" dirty="0"/>
              <a:t>14</a:t>
            </a:r>
          </a:p>
        </p:txBody>
      </p:sp>
      <p:cxnSp>
        <p:nvCxnSpPr>
          <p:cNvPr id="36" name="Straight Connector 35">
            <a:extLst>
              <a:ext uri="{FF2B5EF4-FFF2-40B4-BE49-F238E27FC236}">
                <a16:creationId xmlns:a16="http://schemas.microsoft.com/office/drawing/2014/main" id="{BD8C8F07-C840-2740-B5CC-D82174C78733}"/>
              </a:ext>
            </a:extLst>
          </p:cNvPr>
          <p:cNvCxnSpPr>
            <a:cxnSpLocks/>
          </p:cNvCxnSpPr>
          <p:nvPr/>
        </p:nvCxnSpPr>
        <p:spPr>
          <a:xfrm>
            <a:off x="7026399" y="2827180"/>
            <a:ext cx="862012" cy="0"/>
          </a:xfrm>
          <a:prstGeom prst="line">
            <a:avLst/>
          </a:prstGeom>
          <a:ln w="25400"/>
        </p:spPr>
        <p:style>
          <a:lnRef idx="1">
            <a:schemeClr val="dk1"/>
          </a:lnRef>
          <a:fillRef idx="0">
            <a:schemeClr val="dk1"/>
          </a:fillRef>
          <a:effectRef idx="0">
            <a:schemeClr val="dk1"/>
          </a:effectRef>
          <a:fontRef idx="minor">
            <a:schemeClr val="tx1"/>
          </a:fontRef>
        </p:style>
      </p:cxnSp>
      <p:sp>
        <p:nvSpPr>
          <p:cNvPr id="38" name="TextBox 37">
            <a:extLst>
              <a:ext uri="{FF2B5EF4-FFF2-40B4-BE49-F238E27FC236}">
                <a16:creationId xmlns:a16="http://schemas.microsoft.com/office/drawing/2014/main" id="{A46E4637-6EEE-E045-A52E-0ED71EF865D6}"/>
              </a:ext>
            </a:extLst>
          </p:cNvPr>
          <p:cNvSpPr txBox="1"/>
          <p:nvPr/>
        </p:nvSpPr>
        <p:spPr>
          <a:xfrm>
            <a:off x="7155115" y="2283215"/>
            <a:ext cx="557212" cy="523220"/>
          </a:xfrm>
          <a:prstGeom prst="rect">
            <a:avLst/>
          </a:prstGeom>
          <a:noFill/>
        </p:spPr>
        <p:txBody>
          <a:bodyPr wrap="square" rtlCol="0">
            <a:spAutoFit/>
          </a:bodyPr>
          <a:lstStyle/>
          <a:p>
            <a:pPr algn="ctr"/>
            <a:r>
              <a:rPr lang="en-US" sz="2800" dirty="0"/>
              <a:t>6</a:t>
            </a:r>
          </a:p>
        </p:txBody>
      </p:sp>
      <p:sp>
        <p:nvSpPr>
          <p:cNvPr id="42" name="TextBox 41">
            <a:extLst>
              <a:ext uri="{FF2B5EF4-FFF2-40B4-BE49-F238E27FC236}">
                <a16:creationId xmlns:a16="http://schemas.microsoft.com/office/drawing/2014/main" id="{8765BE6C-0A86-0C45-9EBD-A92602F8FB5F}"/>
              </a:ext>
            </a:extLst>
          </p:cNvPr>
          <p:cNvSpPr txBox="1"/>
          <p:nvPr/>
        </p:nvSpPr>
        <p:spPr>
          <a:xfrm>
            <a:off x="8153426" y="2561918"/>
            <a:ext cx="557212" cy="523220"/>
          </a:xfrm>
          <a:prstGeom prst="rect">
            <a:avLst/>
          </a:prstGeom>
          <a:noFill/>
        </p:spPr>
        <p:txBody>
          <a:bodyPr wrap="square" rtlCol="0">
            <a:spAutoFit/>
          </a:bodyPr>
          <a:lstStyle/>
          <a:p>
            <a:pPr algn="ctr"/>
            <a:r>
              <a:rPr lang="en-US" sz="2800" dirty="0"/>
              <a:t>=</a:t>
            </a:r>
          </a:p>
        </p:txBody>
      </p:sp>
      <p:sp>
        <p:nvSpPr>
          <p:cNvPr id="43" name="TextBox 42">
            <a:extLst>
              <a:ext uri="{FF2B5EF4-FFF2-40B4-BE49-F238E27FC236}">
                <a16:creationId xmlns:a16="http://schemas.microsoft.com/office/drawing/2014/main" id="{04346F6C-312D-754F-A5BC-1A129063D0A1}"/>
              </a:ext>
            </a:extLst>
          </p:cNvPr>
          <p:cNvSpPr txBox="1"/>
          <p:nvPr/>
        </p:nvSpPr>
        <p:spPr>
          <a:xfrm>
            <a:off x="8513577" y="2561918"/>
            <a:ext cx="1308968" cy="523220"/>
          </a:xfrm>
          <a:prstGeom prst="rect">
            <a:avLst/>
          </a:prstGeom>
          <a:noFill/>
        </p:spPr>
        <p:txBody>
          <a:bodyPr wrap="square" rtlCol="0">
            <a:spAutoFit/>
          </a:bodyPr>
          <a:lstStyle/>
          <a:p>
            <a:pPr algn="ctr"/>
            <a:r>
              <a:rPr lang="en-US" sz="2800" b="1" dirty="0"/>
              <a:t>.429</a:t>
            </a:r>
          </a:p>
        </p:txBody>
      </p:sp>
      <p:pic>
        <p:nvPicPr>
          <p:cNvPr id="15" name="Picture 14">
            <a:extLst>
              <a:ext uri="{FF2B5EF4-FFF2-40B4-BE49-F238E27FC236}">
                <a16:creationId xmlns:a16="http://schemas.microsoft.com/office/drawing/2014/main" id="{FCF3D8B2-F87A-E14E-8A81-AC0A52EF40F7}"/>
              </a:ext>
            </a:extLst>
          </p:cNvPr>
          <p:cNvPicPr>
            <a:picLocks noChangeAspect="1"/>
          </p:cNvPicPr>
          <p:nvPr/>
        </p:nvPicPr>
        <p:blipFill>
          <a:blip r:embed="rId2"/>
          <a:stretch>
            <a:fillRect/>
          </a:stretch>
        </p:blipFill>
        <p:spPr>
          <a:xfrm>
            <a:off x="498763" y="5657828"/>
            <a:ext cx="11188411" cy="387291"/>
          </a:xfrm>
          <a:prstGeom prst="rect">
            <a:avLst/>
          </a:prstGeom>
        </p:spPr>
      </p:pic>
    </p:spTree>
    <p:extLst>
      <p:ext uri="{BB962C8B-B14F-4D97-AF65-F5344CB8AC3E}">
        <p14:creationId xmlns:p14="http://schemas.microsoft.com/office/powerpoint/2010/main" val="402492752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a:t>Notes: </a:t>
            </a:r>
          </a:p>
          <a:p>
            <a:pPr marL="0" indent="0">
              <a:buNone/>
            </a:pPr>
            <a:endParaRPr lang="en-US" sz="2800" b="1" dirty="0"/>
          </a:p>
          <a:p>
            <a:pPr marL="0" indent="0">
              <a:buNone/>
            </a:pPr>
            <a:r>
              <a:rPr lang="en-US" sz="2800" dirty="0"/>
              <a:t>The value of </a:t>
            </a:r>
            <a:r>
              <a:rPr lang="en-US" sz="2800" i="1" dirty="0"/>
              <a:t>q</a:t>
            </a:r>
            <a:r>
              <a:rPr lang="en-US" sz="2800" dirty="0"/>
              <a:t> should generally get larger as the keys get longer; q = 2 or 3 suffices for most strings of sentence length or shorter.</a:t>
            </a:r>
          </a:p>
          <a:p>
            <a:pPr marL="0" indent="0">
              <a:buNone/>
            </a:pPr>
            <a:endParaRPr lang="en-US" sz="2800" b="1" dirty="0"/>
          </a:p>
          <a:p>
            <a:pPr marL="0" indent="0">
              <a:buNone/>
            </a:pPr>
            <a:r>
              <a:rPr lang="en-US" sz="2800" dirty="0"/>
              <a:t>Increasing </a:t>
            </a:r>
            <a:r>
              <a:rPr lang="en-US" sz="2800" i="1" dirty="0"/>
              <a:t>q</a:t>
            </a:r>
            <a:r>
              <a:rPr lang="en-US" sz="2800" dirty="0"/>
              <a:t> generally means</a:t>
            </a:r>
          </a:p>
          <a:p>
            <a:r>
              <a:rPr lang="en-US" sz="2800" dirty="0"/>
              <a:t>distances overall will increase – bigger library of grams, more mismatches</a:t>
            </a:r>
          </a:p>
          <a:p>
            <a:r>
              <a:rPr lang="en-US" sz="2800" dirty="0"/>
              <a:t>you care more about the </a:t>
            </a:r>
            <a:r>
              <a:rPr lang="en-US" sz="2800" i="1" dirty="0"/>
              <a:t>structure</a:t>
            </a:r>
            <a:r>
              <a:rPr lang="en-US" sz="2800" dirty="0"/>
              <a:t> of the word than letters</a:t>
            </a:r>
          </a:p>
          <a:p>
            <a:endParaRPr lang="en-US" sz="2800" dirty="0"/>
          </a:p>
          <a:p>
            <a:pPr marL="0" indent="0">
              <a:buNone/>
            </a:pPr>
            <a:r>
              <a:rPr lang="en-US" sz="2800" dirty="0"/>
              <a:t>If one string pair has a lower distance at </a:t>
            </a:r>
            <a:r>
              <a:rPr lang="en-US" sz="2800" i="1" dirty="0"/>
              <a:t>q</a:t>
            </a:r>
            <a:r>
              <a:rPr lang="en-US" sz="2800" dirty="0"/>
              <a:t> = 2 than another, that does not guarantee that pair will have a lower distance at </a:t>
            </a:r>
            <a:r>
              <a:rPr lang="en-US" sz="2800" i="1" dirty="0"/>
              <a:t>q</a:t>
            </a:r>
            <a:r>
              <a:rPr lang="en-US" sz="2800" dirty="0"/>
              <a:t> = 3</a:t>
            </a:r>
          </a:p>
        </p:txBody>
      </p:sp>
    </p:spTree>
    <p:extLst>
      <p:ext uri="{BB962C8B-B14F-4D97-AF65-F5344CB8AC3E}">
        <p14:creationId xmlns:p14="http://schemas.microsoft.com/office/powerpoint/2010/main" val="228827867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lnSpcReduction="10000"/>
          </a:bodyPr>
          <a:lstStyle/>
          <a:p>
            <a:pPr marL="0" indent="0">
              <a:buNone/>
            </a:pPr>
            <a:r>
              <a:rPr lang="en-US" sz="2800" b="1" dirty="0"/>
              <a:t>Exercise: </a:t>
            </a:r>
            <a:r>
              <a:rPr lang="en-US" sz="2800" dirty="0"/>
              <a:t>find the closest match (smallest distance) among the pairs of strings below by (a) </a:t>
            </a:r>
            <a:r>
              <a:rPr lang="en-US" sz="2800" dirty="0" err="1"/>
              <a:t>Levenshtein</a:t>
            </a:r>
            <a:r>
              <a:rPr lang="en-US" sz="2800" dirty="0"/>
              <a:t> distance ratio; (b) Jaccard distance, q = 2.</a:t>
            </a:r>
          </a:p>
          <a:p>
            <a:pPr marL="0" indent="0" algn="ctr">
              <a:buNone/>
            </a:pPr>
            <a:endParaRPr lang="en-US" sz="2800" dirty="0"/>
          </a:p>
          <a:p>
            <a:pPr marL="0" indent="0" algn="ctr">
              <a:buNone/>
            </a:pPr>
            <a:r>
              <a:rPr lang="en-US" sz="2800" dirty="0"/>
              <a:t>“Dartmouth College” and “</a:t>
            </a:r>
            <a:r>
              <a:rPr lang="en-US" sz="2800" dirty="0" err="1"/>
              <a:t>Darmtouth</a:t>
            </a:r>
            <a:r>
              <a:rPr lang="en-US" sz="2800" dirty="0"/>
              <a:t> College”</a:t>
            </a:r>
          </a:p>
          <a:p>
            <a:pPr marL="0" indent="0" algn="ctr">
              <a:buNone/>
            </a:pPr>
            <a:endParaRPr lang="en-US" sz="2800" dirty="0"/>
          </a:p>
          <a:p>
            <a:pPr marL="0" indent="0" algn="ctr">
              <a:buNone/>
            </a:pPr>
            <a:r>
              <a:rPr lang="en-US" sz="2800" dirty="0"/>
              <a:t>“University of California” and “The University of California”</a:t>
            </a:r>
          </a:p>
          <a:p>
            <a:pPr marL="0" indent="0" algn="ctr">
              <a:buNone/>
            </a:pPr>
            <a:endParaRPr lang="en-US" sz="2800" dirty="0"/>
          </a:p>
          <a:p>
            <a:pPr marL="0" indent="0" algn="ctr">
              <a:buNone/>
            </a:pPr>
            <a:r>
              <a:rPr lang="en-US" sz="2800" dirty="0"/>
              <a:t>“Stanford University” and “University of Stanford”</a:t>
            </a:r>
          </a:p>
          <a:p>
            <a:pPr marL="0" indent="0">
              <a:buNone/>
            </a:pPr>
            <a:endParaRPr lang="en-US" sz="2800" dirty="0"/>
          </a:p>
          <a:p>
            <a:pPr marL="0" indent="0">
              <a:buNone/>
            </a:pPr>
            <a:r>
              <a:rPr lang="en-US" sz="2800" dirty="0"/>
              <a:t>How do the distances vary between the two metrics?  </a:t>
            </a:r>
          </a:p>
          <a:p>
            <a:pPr marL="0" indent="0">
              <a:buNone/>
            </a:pPr>
            <a:r>
              <a:rPr lang="en-US" sz="2800" b="1" dirty="0"/>
              <a:t>Given that these strings are all matches</a:t>
            </a:r>
            <a:r>
              <a:rPr lang="en-US" sz="2800" dirty="0"/>
              <a:t>, do you prefer one metric?</a:t>
            </a:r>
          </a:p>
          <a:p>
            <a:pPr marL="0" indent="0">
              <a:buNone/>
            </a:pPr>
            <a:endParaRPr lang="en-US" sz="2800" dirty="0"/>
          </a:p>
          <a:p>
            <a:pPr marL="0" indent="0">
              <a:buNone/>
            </a:pPr>
            <a:endParaRPr lang="en-US" sz="2800" dirty="0"/>
          </a:p>
        </p:txBody>
      </p:sp>
    </p:spTree>
    <p:extLst>
      <p:ext uri="{BB962C8B-B14F-4D97-AF65-F5344CB8AC3E}">
        <p14:creationId xmlns:p14="http://schemas.microsoft.com/office/powerpoint/2010/main" val="9637296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id="{F926FE8B-648C-3B40-AF57-0367E9A2F5E1}"/>
              </a:ext>
            </a:extLst>
          </p:cNvPr>
          <p:cNvGraphicFramePr>
            <a:graphicFrameLocks/>
          </p:cNvGraphicFramePr>
          <p:nvPr>
            <p:extLst>
              <p:ext uri="{D42A27DB-BD31-4B8C-83A1-F6EECF244321}">
                <p14:modId xmlns:p14="http://schemas.microsoft.com/office/powerpoint/2010/main" val="1104213866"/>
              </p:ext>
            </p:extLst>
          </p:nvPr>
        </p:nvGraphicFramePr>
        <p:xfrm>
          <a:off x="838200" y="4861420"/>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1">
            <a:extLst>
              <a:ext uri="{FF2B5EF4-FFF2-40B4-BE49-F238E27FC236}">
                <a16:creationId xmlns:a16="http://schemas.microsoft.com/office/drawing/2014/main" id="{1A642F29-E0B9-7E4C-B279-570A252B3A3B}"/>
              </a:ext>
            </a:extLst>
          </p:cNvPr>
          <p:cNvSpPr txBox="1">
            <a:spLocks/>
          </p:cNvSpPr>
          <p:nvPr/>
        </p:nvSpPr>
        <p:spPr bwMode="black">
          <a:xfrm>
            <a:off x="1600200" y="2386744"/>
            <a:ext cx="8991600" cy="16459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COMBINING DATA SETS, FUZZILY</a:t>
            </a:r>
          </a:p>
        </p:txBody>
      </p:sp>
    </p:spTree>
    <p:extLst>
      <p:ext uri="{BB962C8B-B14F-4D97-AF65-F5344CB8AC3E}">
        <p14:creationId xmlns:p14="http://schemas.microsoft.com/office/powerpoint/2010/main" val="3954151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endParaRPr lang="en-US" sz="2800" dirty="0"/>
          </a:p>
          <a:p>
            <a:pPr marL="0" indent="0">
              <a:buNone/>
            </a:pPr>
            <a:endParaRPr lang="en-US" sz="2800" dirty="0"/>
          </a:p>
          <a:p>
            <a:pPr marL="0" indent="0">
              <a:buNone/>
            </a:pPr>
            <a:endParaRPr lang="en-US" sz="2800" dirty="0"/>
          </a:p>
          <a:p>
            <a:pPr marL="0" indent="0">
              <a:buNone/>
            </a:pPr>
            <a:r>
              <a:rPr lang="en-US" sz="2800" dirty="0">
                <a:latin typeface="Courier New" panose="02070309020205020404" pitchFamily="49" charset="0"/>
                <a:cs typeface="Courier New" panose="02070309020205020404" pitchFamily="49" charset="0"/>
              </a:rPr>
              <a:t>x</a:t>
            </a:r>
            <a:r>
              <a:rPr lang="en-US" sz="2800" dirty="0"/>
              <a:t>: name of first table</a:t>
            </a:r>
          </a:p>
          <a:p>
            <a:pPr marL="0" indent="0">
              <a:buNone/>
            </a:pPr>
            <a:r>
              <a:rPr lang="en-US" sz="2800" dirty="0">
                <a:latin typeface="Courier New" panose="02070309020205020404" pitchFamily="49" charset="0"/>
                <a:cs typeface="Courier New" panose="02070309020205020404" pitchFamily="49" charset="0"/>
              </a:rPr>
              <a:t>y</a:t>
            </a:r>
            <a:r>
              <a:rPr lang="en-US" sz="2800" dirty="0"/>
              <a:t>: name of first table</a:t>
            </a:r>
          </a:p>
          <a:p>
            <a:pPr marL="0" indent="0">
              <a:buNone/>
            </a:pPr>
            <a:r>
              <a:rPr lang="en-US" sz="2800" dirty="0">
                <a:latin typeface="Courier New" panose="02070309020205020404" pitchFamily="49" charset="0"/>
                <a:cs typeface="Courier New" panose="02070309020205020404" pitchFamily="49" charset="0"/>
              </a:rPr>
              <a:t>by</a:t>
            </a:r>
            <a:r>
              <a:rPr lang="en-US" sz="2800" dirty="0"/>
              <a:t>:  the name(s) of the </a:t>
            </a:r>
            <a:r>
              <a:rPr lang="en-US" sz="2800" b="1" dirty="0"/>
              <a:t>key(s)</a:t>
            </a:r>
            <a:r>
              <a:rPr lang="en-US" sz="2800" dirty="0"/>
              <a:t>, or column with values to be fuzzily matched between </a:t>
            </a:r>
            <a:r>
              <a:rPr lang="en-US" sz="2800" dirty="0">
                <a:latin typeface="Courier New" panose="02070309020205020404" pitchFamily="49" charset="0"/>
                <a:cs typeface="Courier New" panose="02070309020205020404" pitchFamily="49" charset="0"/>
              </a:rPr>
              <a:t>x</a:t>
            </a:r>
            <a:r>
              <a:rPr lang="en-US" sz="2800" dirty="0"/>
              <a:t> and </a:t>
            </a:r>
            <a:r>
              <a:rPr lang="en-US" sz="2800" dirty="0">
                <a:latin typeface="Courier New" panose="02070309020205020404" pitchFamily="49" charset="0"/>
                <a:cs typeface="Courier New" panose="02070309020205020404" pitchFamily="49" charset="0"/>
              </a:rPr>
              <a:t>y</a:t>
            </a:r>
          </a:p>
          <a:p>
            <a:pPr marL="0" indent="0">
              <a:buNone/>
            </a:pPr>
            <a:r>
              <a:rPr lang="en-US" sz="2800" dirty="0" err="1">
                <a:latin typeface="Courier New" panose="02070309020205020404" pitchFamily="49" charset="0"/>
                <a:cs typeface="Courier New" panose="02070309020205020404" pitchFamily="49" charset="0"/>
              </a:rPr>
              <a:t>max_dist</a:t>
            </a:r>
            <a:r>
              <a:rPr lang="en-US" sz="2800" dirty="0">
                <a:cs typeface="Courier New" panose="02070309020205020404" pitchFamily="49" charset="0"/>
              </a:rPr>
              <a:t>: returns only matches with distance smaller than this threshold</a:t>
            </a:r>
          </a:p>
          <a:p>
            <a:pPr marL="0" indent="0">
              <a:buNone/>
            </a:pPr>
            <a:r>
              <a:rPr lang="en-US" sz="2800" dirty="0">
                <a:latin typeface="Courier New" panose="02070309020205020404" pitchFamily="49" charset="0"/>
                <a:cs typeface="Courier New" panose="02070309020205020404" pitchFamily="49" charset="0"/>
              </a:rPr>
              <a:t>method</a:t>
            </a:r>
            <a:r>
              <a:rPr lang="en-US" sz="2800" dirty="0">
                <a:cs typeface="Courier New" panose="02070309020205020404" pitchFamily="49" charset="0"/>
              </a:rPr>
              <a:t>: specifies the string distance function to use</a:t>
            </a:r>
          </a:p>
          <a:p>
            <a:pPr marL="0" indent="0">
              <a:buNone/>
            </a:pPr>
            <a:r>
              <a:rPr lang="en-US" sz="2800" dirty="0" err="1">
                <a:latin typeface="Courier New" panose="02070309020205020404" pitchFamily="49" charset="0"/>
                <a:cs typeface="Courier New" panose="02070309020205020404" pitchFamily="49" charset="0"/>
              </a:rPr>
              <a:t>distance_col</a:t>
            </a:r>
            <a:r>
              <a:rPr lang="en-US" sz="2800" dirty="0">
                <a:cs typeface="Courier New" panose="02070309020205020404" pitchFamily="49" charset="0"/>
              </a:rPr>
              <a:t>: the name of a column to be added with the key distance for each row</a:t>
            </a:r>
          </a:p>
        </p:txBody>
      </p:sp>
      <p:pic>
        <p:nvPicPr>
          <p:cNvPr id="3" name="Picture 2">
            <a:extLst>
              <a:ext uri="{FF2B5EF4-FFF2-40B4-BE49-F238E27FC236}">
                <a16:creationId xmlns:a16="http://schemas.microsoft.com/office/drawing/2014/main" id="{FDEFD1CC-971F-D04F-915C-6782D292E61C}"/>
              </a:ext>
            </a:extLst>
          </p:cNvPr>
          <p:cNvPicPr>
            <a:picLocks noChangeAspect="1"/>
          </p:cNvPicPr>
          <p:nvPr/>
        </p:nvPicPr>
        <p:blipFill>
          <a:blip r:embed="rId2"/>
          <a:stretch>
            <a:fillRect/>
          </a:stretch>
        </p:blipFill>
        <p:spPr>
          <a:xfrm>
            <a:off x="498763" y="471488"/>
            <a:ext cx="11183223" cy="1331336"/>
          </a:xfrm>
          <a:prstGeom prst="rect">
            <a:avLst/>
          </a:prstGeom>
        </p:spPr>
      </p:pic>
    </p:spTree>
    <p:extLst>
      <p:ext uri="{BB962C8B-B14F-4D97-AF65-F5344CB8AC3E}">
        <p14:creationId xmlns:p14="http://schemas.microsoft.com/office/powerpoint/2010/main" val="176515736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6C73B80-0CE6-DB4C-85E2-3D12151EBA5A}"/>
              </a:ext>
            </a:extLst>
          </p:cNvPr>
          <p:cNvSpPr txBox="1"/>
          <p:nvPr/>
        </p:nvSpPr>
        <p:spPr>
          <a:xfrm>
            <a:off x="659235" y="271463"/>
            <a:ext cx="2783967" cy="523220"/>
          </a:xfrm>
          <a:prstGeom prst="rect">
            <a:avLst/>
          </a:prstGeom>
          <a:noFill/>
        </p:spPr>
        <p:txBody>
          <a:bodyPr wrap="none" rtlCol="0">
            <a:spAutoFit/>
          </a:bodyPr>
          <a:lstStyle/>
          <a:p>
            <a:r>
              <a:rPr lang="en-US" sz="2800" dirty="0"/>
              <a:t>(Jump to R script)</a:t>
            </a:r>
          </a:p>
        </p:txBody>
      </p:sp>
      <p:pic>
        <p:nvPicPr>
          <p:cNvPr id="17" name="Content Placeholder 16">
            <a:extLst>
              <a:ext uri="{FF2B5EF4-FFF2-40B4-BE49-F238E27FC236}">
                <a16:creationId xmlns:a16="http://schemas.microsoft.com/office/drawing/2014/main" id="{AB702A72-C8D5-AD4D-B38E-52455C1FCEEA}"/>
              </a:ext>
            </a:extLst>
          </p:cNvPr>
          <p:cNvPicPr>
            <a:picLocks noGrp="1" noChangeAspect="1"/>
          </p:cNvPicPr>
          <p:nvPr>
            <p:ph idx="1"/>
          </p:nvPr>
        </p:nvPicPr>
        <p:blipFill>
          <a:blip r:embed="rId2"/>
          <a:stretch>
            <a:fillRect/>
          </a:stretch>
        </p:blipFill>
        <p:spPr>
          <a:xfrm>
            <a:off x="659235" y="950289"/>
            <a:ext cx="10809695" cy="5636248"/>
          </a:xfrm>
        </p:spPr>
      </p:pic>
    </p:spTree>
    <p:extLst>
      <p:ext uri="{BB962C8B-B14F-4D97-AF65-F5344CB8AC3E}">
        <p14:creationId xmlns:p14="http://schemas.microsoft.com/office/powerpoint/2010/main" val="24779711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dirty="0"/>
              <a:t>Selecting a </a:t>
            </a:r>
            <a:r>
              <a:rPr lang="en-US" sz="2800" dirty="0" err="1">
                <a:latin typeface="Courier New" panose="02070309020205020404" pitchFamily="49" charset="0"/>
                <a:cs typeface="Courier New" panose="02070309020205020404" pitchFamily="49" charset="0"/>
              </a:rPr>
              <a:t>max_dist</a:t>
            </a:r>
            <a:r>
              <a:rPr lang="en-US" sz="2800" dirty="0"/>
              <a:t>:  assessing your appetite for potential mismatches.</a:t>
            </a:r>
          </a:p>
          <a:p>
            <a:pPr marL="0" indent="0">
              <a:buNone/>
            </a:pPr>
            <a:endParaRPr lang="en-US" sz="2800" dirty="0"/>
          </a:p>
        </p:txBody>
      </p:sp>
      <p:cxnSp>
        <p:nvCxnSpPr>
          <p:cNvPr id="9" name="Straight Arrow Connector 8">
            <a:extLst>
              <a:ext uri="{FF2B5EF4-FFF2-40B4-BE49-F238E27FC236}">
                <a16:creationId xmlns:a16="http://schemas.microsoft.com/office/drawing/2014/main" id="{6EE6CF67-3236-E646-BEA4-1711449E26EA}"/>
              </a:ext>
            </a:extLst>
          </p:cNvPr>
          <p:cNvCxnSpPr>
            <a:cxnSpLocks/>
          </p:cNvCxnSpPr>
          <p:nvPr/>
        </p:nvCxnSpPr>
        <p:spPr>
          <a:xfrm>
            <a:off x="385763" y="3700463"/>
            <a:ext cx="11430000" cy="0"/>
          </a:xfrm>
          <a:prstGeom prst="straightConnector1">
            <a:avLst/>
          </a:prstGeom>
          <a:ln w="38100">
            <a:headEnd type="triangle"/>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869852C5-BAD7-8342-9868-A96BD25ACD9B}"/>
              </a:ext>
            </a:extLst>
          </p:cNvPr>
          <p:cNvSpPr txBox="1"/>
          <p:nvPr/>
        </p:nvSpPr>
        <p:spPr>
          <a:xfrm>
            <a:off x="127937" y="3854489"/>
            <a:ext cx="3214687" cy="523220"/>
          </a:xfrm>
          <a:prstGeom prst="rect">
            <a:avLst/>
          </a:prstGeom>
          <a:noFill/>
        </p:spPr>
        <p:txBody>
          <a:bodyPr wrap="square" rtlCol="0">
            <a:spAutoFit/>
          </a:bodyPr>
          <a:lstStyle/>
          <a:p>
            <a:pPr algn="ctr"/>
            <a:r>
              <a:rPr lang="en-US" sz="2800" dirty="0">
                <a:cs typeface="Courier New" panose="02070309020205020404" pitchFamily="49" charset="0"/>
              </a:rPr>
              <a:t>(</a:t>
            </a:r>
            <a:r>
              <a:rPr lang="en-US" sz="2800" dirty="0" err="1">
                <a:latin typeface="Courier New" panose="02070309020205020404" pitchFamily="49" charset="0"/>
                <a:cs typeface="Courier New" panose="02070309020205020404" pitchFamily="49" charset="0"/>
              </a:rPr>
              <a:t>max_dist</a:t>
            </a:r>
            <a:r>
              <a:rPr lang="en-US" sz="2800" dirty="0"/>
              <a:t> = 0)</a:t>
            </a:r>
          </a:p>
        </p:txBody>
      </p:sp>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62C73449-3901-6041-949B-6CD687922E33}"/>
                  </a:ext>
                </a:extLst>
              </p:cNvPr>
              <p:cNvSpPr txBox="1"/>
              <p:nvPr/>
            </p:nvSpPr>
            <p:spPr>
              <a:xfrm>
                <a:off x="8849378" y="3854489"/>
                <a:ext cx="3214687" cy="523220"/>
              </a:xfrm>
              <a:prstGeom prst="rect">
                <a:avLst/>
              </a:prstGeom>
              <a:noFill/>
            </p:spPr>
            <p:txBody>
              <a:bodyPr wrap="square" rtlCol="0">
                <a:spAutoFit/>
              </a:bodyPr>
              <a:lstStyle/>
              <a:p>
                <a:pPr algn="ctr"/>
                <a:r>
                  <a:rPr lang="en-US" sz="2800" dirty="0">
                    <a:cs typeface="Courier New" panose="02070309020205020404" pitchFamily="49" charset="0"/>
                  </a:rPr>
                  <a:t>(</a:t>
                </a:r>
                <a:r>
                  <a:rPr lang="en-US" sz="2800" dirty="0" err="1">
                    <a:latin typeface="Courier New" panose="02070309020205020404" pitchFamily="49" charset="0"/>
                    <a:cs typeface="Courier New" panose="02070309020205020404" pitchFamily="49" charset="0"/>
                  </a:rPr>
                  <a:t>max_dist</a:t>
                </a:r>
                <a:r>
                  <a:rPr lang="en-US" sz="2800" dirty="0"/>
                  <a:t> = 1,</a:t>
                </a:r>
                <a14:m>
                  <m:oMath xmlns:m="http://schemas.openxmlformats.org/officeDocument/2006/math">
                    <m:r>
                      <a:rPr lang="en-US" sz="2800" b="0" i="0" smtClean="0">
                        <a:latin typeface="Cambria Math" panose="02040503050406030204" pitchFamily="18" charset="0"/>
                        <a:ea typeface="Cambria Math" panose="02040503050406030204" pitchFamily="18" charset="0"/>
                      </a:rPr>
                      <m:t> </m:t>
                    </m:r>
                    <m:r>
                      <a:rPr lang="en-US" sz="2800" i="1" smtClean="0">
                        <a:latin typeface="Cambria Math" panose="02040503050406030204" pitchFamily="18" charset="0"/>
                        <a:ea typeface="Cambria Math" panose="02040503050406030204" pitchFamily="18" charset="0"/>
                      </a:rPr>
                      <m:t>∞</m:t>
                    </m:r>
                  </m:oMath>
                </a14:m>
                <a:r>
                  <a:rPr lang="en-US" sz="2800" dirty="0"/>
                  <a:t>)</a:t>
                </a:r>
              </a:p>
            </p:txBody>
          </p:sp>
        </mc:Choice>
        <mc:Fallback>
          <p:sp>
            <p:nvSpPr>
              <p:cNvPr id="20" name="TextBox 19">
                <a:extLst>
                  <a:ext uri="{FF2B5EF4-FFF2-40B4-BE49-F238E27FC236}">
                    <a16:creationId xmlns:a16="http://schemas.microsoft.com/office/drawing/2014/main" id="{62C73449-3901-6041-949B-6CD687922E33}"/>
                  </a:ext>
                </a:extLst>
              </p:cNvPr>
              <p:cNvSpPr txBox="1">
                <a:spLocks noRot="1" noChangeAspect="1" noMove="1" noResize="1" noEditPoints="1" noAdjustHandles="1" noChangeArrowheads="1" noChangeShapeType="1" noTextEdit="1"/>
              </p:cNvSpPr>
              <p:nvPr/>
            </p:nvSpPr>
            <p:spPr>
              <a:xfrm>
                <a:off x="8849378" y="3854489"/>
                <a:ext cx="3214687" cy="523220"/>
              </a:xfrm>
              <a:prstGeom prst="rect">
                <a:avLst/>
              </a:prstGeom>
              <a:blipFill>
                <a:blip r:embed="rId2"/>
                <a:stretch>
                  <a:fillRect l="-1575" t="-16667" r="-1575" b="-30952"/>
                </a:stretch>
              </a:blipFill>
            </p:spPr>
            <p:txBody>
              <a:bodyPr/>
              <a:lstStyle/>
              <a:p>
                <a:r>
                  <a:rPr lang="en-US">
                    <a:noFill/>
                  </a:rPr>
                  <a:t> </a:t>
                </a:r>
              </a:p>
            </p:txBody>
          </p:sp>
        </mc:Fallback>
      </mc:AlternateContent>
    </p:spTree>
    <p:extLst>
      <p:ext uri="{BB962C8B-B14F-4D97-AF65-F5344CB8AC3E}">
        <p14:creationId xmlns:p14="http://schemas.microsoft.com/office/powerpoint/2010/main" val="18711632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B1ED-2BE2-FE46-9E83-57DC5F277579}"/>
              </a:ext>
            </a:extLst>
          </p:cNvPr>
          <p:cNvSpPr>
            <a:spLocks noGrp="1"/>
          </p:cNvSpPr>
          <p:nvPr>
            <p:ph type="title"/>
          </p:nvPr>
        </p:nvSpPr>
        <p:spPr>
          <a:xfrm>
            <a:off x="498763" y="311549"/>
            <a:ext cx="11127179" cy="874314"/>
          </a:xfrm>
        </p:spPr>
        <p:txBody>
          <a:bodyPr>
            <a:normAutofit/>
          </a:bodyPr>
          <a:lstStyle/>
          <a:p>
            <a:r>
              <a:rPr lang="en-US" dirty="0"/>
              <a:t>ORDER OF OPERATIONS</a:t>
            </a:r>
          </a:p>
        </p:txBody>
      </p:sp>
      <p:graphicFrame>
        <p:nvGraphicFramePr>
          <p:cNvPr id="4" name="Content Placeholder 3">
            <a:extLst>
              <a:ext uri="{FF2B5EF4-FFF2-40B4-BE49-F238E27FC236}">
                <a16:creationId xmlns:a16="http://schemas.microsoft.com/office/drawing/2014/main" id="{7F2BA762-4F27-3E4A-B2FF-2E9F29061296}"/>
              </a:ext>
            </a:extLst>
          </p:cNvPr>
          <p:cNvGraphicFramePr>
            <a:graphicFrameLocks noGrp="1"/>
          </p:cNvGraphicFramePr>
          <p:nvPr>
            <p:ph idx="1"/>
            <p:extLst>
              <p:ext uri="{D42A27DB-BD31-4B8C-83A1-F6EECF244321}">
                <p14:modId xmlns:p14="http://schemas.microsoft.com/office/powerpoint/2010/main" val="3289183594"/>
              </p:ext>
            </p:extLst>
          </p:nvPr>
        </p:nvGraphicFramePr>
        <p:xfrm>
          <a:off x="838200" y="1393826"/>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AD4C8E18-88E5-1D49-94AA-E68C965494A9}"/>
              </a:ext>
            </a:extLst>
          </p:cNvPr>
          <p:cNvSpPr/>
          <p:nvPr/>
        </p:nvSpPr>
        <p:spPr>
          <a:xfrm>
            <a:off x="838200" y="4882752"/>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1"/>
                </a:solidFill>
                <a:latin typeface="Courier New" panose="02070309020205020404" pitchFamily="49" charset="0"/>
                <a:cs typeface="Courier New" panose="02070309020205020404" pitchFamily="49" charset="0"/>
              </a:rPr>
              <a:t>tidyverse</a:t>
            </a:r>
            <a:r>
              <a:rPr lang="en-US" sz="2800" dirty="0">
                <a:solidFill>
                  <a:schemeClr val="tx1"/>
                </a:solidFill>
              </a:rPr>
              <a:t> + data analysis</a:t>
            </a:r>
          </a:p>
        </p:txBody>
      </p:sp>
      <p:cxnSp>
        <p:nvCxnSpPr>
          <p:cNvPr id="13" name="Straight Connector 12">
            <a:extLst>
              <a:ext uri="{FF2B5EF4-FFF2-40B4-BE49-F238E27FC236}">
                <a16:creationId xmlns:a16="http://schemas.microsoft.com/office/drawing/2014/main" id="{597AF49E-6A54-624B-960A-B64EDF266824}"/>
              </a:ext>
            </a:extLst>
          </p:cNvPr>
          <p:cNvCxnSpPr>
            <a:cxnSpLocks/>
          </p:cNvCxnSpPr>
          <p:nvPr/>
        </p:nvCxnSpPr>
        <p:spPr>
          <a:xfrm flipV="1">
            <a:off x="2143125" y="2728913"/>
            <a:ext cx="0" cy="2153839"/>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74299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dirty="0"/>
              <a:t>Selecting a </a:t>
            </a:r>
            <a:r>
              <a:rPr lang="en-US" sz="2800" dirty="0" err="1">
                <a:latin typeface="Courier New" panose="02070309020205020404" pitchFamily="49" charset="0"/>
                <a:cs typeface="Courier New" panose="02070309020205020404" pitchFamily="49" charset="0"/>
              </a:rPr>
              <a:t>max_dist</a:t>
            </a:r>
            <a:r>
              <a:rPr lang="en-US" sz="2800" dirty="0"/>
              <a:t>:  assessing your appetite for potential mismatches.</a:t>
            </a:r>
          </a:p>
          <a:p>
            <a:pPr marL="0" indent="0">
              <a:buNone/>
            </a:pPr>
            <a:endParaRPr lang="en-US" sz="2800" dirty="0"/>
          </a:p>
        </p:txBody>
      </p:sp>
      <p:sp>
        <p:nvSpPr>
          <p:cNvPr id="6" name="Rectangle 5">
            <a:extLst>
              <a:ext uri="{FF2B5EF4-FFF2-40B4-BE49-F238E27FC236}">
                <a16:creationId xmlns:a16="http://schemas.microsoft.com/office/drawing/2014/main" id="{8F14C17C-F19B-5C48-B261-AC942C293DAE}"/>
              </a:ext>
            </a:extLst>
          </p:cNvPr>
          <p:cNvSpPr/>
          <p:nvPr/>
        </p:nvSpPr>
        <p:spPr>
          <a:xfrm>
            <a:off x="498763" y="1685925"/>
            <a:ext cx="2473037" cy="1743075"/>
          </a:xfrm>
          <a:prstGeom prst="rect">
            <a:avLst/>
          </a:prstGeom>
          <a:solidFill>
            <a:schemeClr val="tx1"/>
          </a:solidFill>
        </p:spPr>
        <p:style>
          <a:lnRef idx="2">
            <a:schemeClr val="dk1">
              <a:shade val="50000"/>
            </a:schemeClr>
          </a:lnRef>
          <a:fillRef idx="1">
            <a:schemeClr val="dk1"/>
          </a:fillRef>
          <a:effectRef idx="0">
            <a:schemeClr val="dk1"/>
          </a:effectRef>
          <a:fontRef idx="minor">
            <a:schemeClr val="lt1"/>
          </a:fontRef>
        </p:style>
        <p:txBody>
          <a:bodyPr rtlCol="0" anchor="b"/>
          <a:lstStyle/>
          <a:p>
            <a:pPr algn="ctr"/>
            <a:r>
              <a:rPr lang="en-US" sz="2800" dirty="0">
                <a:latin typeface="Castellar" panose="020F0502020204030204" pitchFamily="34" charset="0"/>
                <a:cs typeface="Castellar" panose="020F0502020204030204" pitchFamily="34" charset="0"/>
              </a:rPr>
              <a:t>Tyranny</a:t>
            </a:r>
          </a:p>
        </p:txBody>
      </p:sp>
      <p:cxnSp>
        <p:nvCxnSpPr>
          <p:cNvPr id="9" name="Straight Arrow Connector 8">
            <a:extLst>
              <a:ext uri="{FF2B5EF4-FFF2-40B4-BE49-F238E27FC236}">
                <a16:creationId xmlns:a16="http://schemas.microsoft.com/office/drawing/2014/main" id="{6EE6CF67-3236-E646-BEA4-1711449E26EA}"/>
              </a:ext>
            </a:extLst>
          </p:cNvPr>
          <p:cNvCxnSpPr>
            <a:cxnSpLocks/>
          </p:cNvCxnSpPr>
          <p:nvPr/>
        </p:nvCxnSpPr>
        <p:spPr>
          <a:xfrm>
            <a:off x="385763" y="3700463"/>
            <a:ext cx="11430000" cy="0"/>
          </a:xfrm>
          <a:prstGeom prst="straightConnector1">
            <a:avLst/>
          </a:prstGeom>
          <a:ln w="38100">
            <a:headEnd type="triangle"/>
            <a:tailEnd type="triangle"/>
          </a:ln>
        </p:spPr>
        <p:style>
          <a:lnRef idx="1">
            <a:schemeClr val="dk1"/>
          </a:lnRef>
          <a:fillRef idx="0">
            <a:schemeClr val="dk1"/>
          </a:fillRef>
          <a:effectRef idx="0">
            <a:schemeClr val="dk1"/>
          </a:effectRef>
          <a:fontRef idx="minor">
            <a:schemeClr val="tx1"/>
          </a:fontRef>
        </p:style>
      </p:cxnSp>
      <p:pic>
        <p:nvPicPr>
          <p:cNvPr id="15" name="Graphic 14" descr="Man">
            <a:extLst>
              <a:ext uri="{FF2B5EF4-FFF2-40B4-BE49-F238E27FC236}">
                <a16:creationId xmlns:a16="http://schemas.microsoft.com/office/drawing/2014/main" id="{767D88C1-4FB9-214E-89CB-7176D8CA19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8763" y="1914526"/>
            <a:ext cx="914400" cy="914400"/>
          </a:xfrm>
          <a:prstGeom prst="rect">
            <a:avLst/>
          </a:prstGeom>
        </p:spPr>
      </p:pic>
      <p:pic>
        <p:nvPicPr>
          <p:cNvPr id="17" name="Graphic 16" descr="Man">
            <a:extLst>
              <a:ext uri="{FF2B5EF4-FFF2-40B4-BE49-F238E27FC236}">
                <a16:creationId xmlns:a16="http://schemas.microsoft.com/office/drawing/2014/main" id="{7795E136-B6EC-124E-BCF2-2D75426363C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78081" y="1914526"/>
            <a:ext cx="914400" cy="914400"/>
          </a:xfrm>
          <a:prstGeom prst="rect">
            <a:avLst/>
          </a:prstGeom>
        </p:spPr>
      </p:pic>
      <p:pic>
        <p:nvPicPr>
          <p:cNvPr id="18" name="Graphic 17" descr="Man">
            <a:extLst>
              <a:ext uri="{FF2B5EF4-FFF2-40B4-BE49-F238E27FC236}">
                <a16:creationId xmlns:a16="http://schemas.microsoft.com/office/drawing/2014/main" id="{D953F20C-898A-FF4D-BD28-C5336E57B02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057399" y="1893095"/>
            <a:ext cx="914400" cy="914400"/>
          </a:xfrm>
          <a:prstGeom prst="rect">
            <a:avLst/>
          </a:prstGeom>
        </p:spPr>
      </p:pic>
      <p:sp>
        <p:nvSpPr>
          <p:cNvPr id="19" name="TextBox 18">
            <a:extLst>
              <a:ext uri="{FF2B5EF4-FFF2-40B4-BE49-F238E27FC236}">
                <a16:creationId xmlns:a16="http://schemas.microsoft.com/office/drawing/2014/main" id="{869852C5-BAD7-8342-9868-A96BD25ACD9B}"/>
              </a:ext>
            </a:extLst>
          </p:cNvPr>
          <p:cNvSpPr txBox="1"/>
          <p:nvPr/>
        </p:nvSpPr>
        <p:spPr>
          <a:xfrm>
            <a:off x="127937" y="3854489"/>
            <a:ext cx="3214687" cy="523220"/>
          </a:xfrm>
          <a:prstGeom prst="rect">
            <a:avLst/>
          </a:prstGeom>
          <a:noFill/>
        </p:spPr>
        <p:txBody>
          <a:bodyPr wrap="square" rtlCol="0">
            <a:spAutoFit/>
          </a:bodyPr>
          <a:lstStyle/>
          <a:p>
            <a:pPr algn="ctr"/>
            <a:r>
              <a:rPr lang="en-US" sz="2800" dirty="0">
                <a:cs typeface="Courier New" panose="02070309020205020404" pitchFamily="49" charset="0"/>
              </a:rPr>
              <a:t>(</a:t>
            </a:r>
            <a:r>
              <a:rPr lang="en-US" sz="2800" dirty="0" err="1">
                <a:latin typeface="Courier New" panose="02070309020205020404" pitchFamily="49" charset="0"/>
                <a:cs typeface="Courier New" panose="02070309020205020404" pitchFamily="49" charset="0"/>
              </a:rPr>
              <a:t>max_dist</a:t>
            </a:r>
            <a:r>
              <a:rPr lang="en-US" sz="2800" dirty="0"/>
              <a:t> = 0)</a:t>
            </a:r>
          </a:p>
        </p:txBody>
      </p:sp>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62C73449-3901-6041-949B-6CD687922E33}"/>
                  </a:ext>
                </a:extLst>
              </p:cNvPr>
              <p:cNvSpPr txBox="1"/>
              <p:nvPr/>
            </p:nvSpPr>
            <p:spPr>
              <a:xfrm>
                <a:off x="8849378" y="3854489"/>
                <a:ext cx="3214687" cy="523220"/>
              </a:xfrm>
              <a:prstGeom prst="rect">
                <a:avLst/>
              </a:prstGeom>
              <a:noFill/>
            </p:spPr>
            <p:txBody>
              <a:bodyPr wrap="square" rtlCol="0">
                <a:spAutoFit/>
              </a:bodyPr>
              <a:lstStyle/>
              <a:p>
                <a:pPr algn="ctr"/>
                <a:r>
                  <a:rPr lang="en-US" sz="2800" dirty="0">
                    <a:cs typeface="Courier New" panose="02070309020205020404" pitchFamily="49" charset="0"/>
                  </a:rPr>
                  <a:t>(</a:t>
                </a:r>
                <a:r>
                  <a:rPr lang="en-US" sz="2800" dirty="0" err="1">
                    <a:latin typeface="Courier New" panose="02070309020205020404" pitchFamily="49" charset="0"/>
                    <a:cs typeface="Courier New" panose="02070309020205020404" pitchFamily="49" charset="0"/>
                  </a:rPr>
                  <a:t>max_dist</a:t>
                </a:r>
                <a:r>
                  <a:rPr lang="en-US" sz="2800" dirty="0"/>
                  <a:t> = 1,</a:t>
                </a:r>
                <a14:m>
                  <m:oMath xmlns:m="http://schemas.openxmlformats.org/officeDocument/2006/math">
                    <m:r>
                      <a:rPr lang="en-US" sz="2800" b="0" i="0" smtClean="0">
                        <a:latin typeface="Cambria Math" panose="02040503050406030204" pitchFamily="18" charset="0"/>
                        <a:ea typeface="Cambria Math" panose="02040503050406030204" pitchFamily="18" charset="0"/>
                      </a:rPr>
                      <m:t> </m:t>
                    </m:r>
                    <m:r>
                      <a:rPr lang="en-US" sz="2800" i="1" smtClean="0">
                        <a:latin typeface="Cambria Math" panose="02040503050406030204" pitchFamily="18" charset="0"/>
                        <a:ea typeface="Cambria Math" panose="02040503050406030204" pitchFamily="18" charset="0"/>
                      </a:rPr>
                      <m:t>∞</m:t>
                    </m:r>
                  </m:oMath>
                </a14:m>
                <a:r>
                  <a:rPr lang="en-US" sz="2800" dirty="0"/>
                  <a:t>)</a:t>
                </a:r>
              </a:p>
            </p:txBody>
          </p:sp>
        </mc:Choice>
        <mc:Fallback>
          <p:sp>
            <p:nvSpPr>
              <p:cNvPr id="20" name="TextBox 19">
                <a:extLst>
                  <a:ext uri="{FF2B5EF4-FFF2-40B4-BE49-F238E27FC236}">
                    <a16:creationId xmlns:a16="http://schemas.microsoft.com/office/drawing/2014/main" id="{62C73449-3901-6041-949B-6CD687922E33}"/>
                  </a:ext>
                </a:extLst>
              </p:cNvPr>
              <p:cNvSpPr txBox="1">
                <a:spLocks noRot="1" noChangeAspect="1" noMove="1" noResize="1" noEditPoints="1" noAdjustHandles="1" noChangeArrowheads="1" noChangeShapeType="1" noTextEdit="1"/>
              </p:cNvSpPr>
              <p:nvPr/>
            </p:nvSpPr>
            <p:spPr>
              <a:xfrm>
                <a:off x="8849378" y="3854489"/>
                <a:ext cx="3214687" cy="523220"/>
              </a:xfrm>
              <a:prstGeom prst="rect">
                <a:avLst/>
              </a:prstGeom>
              <a:blipFill>
                <a:blip r:embed="rId4"/>
                <a:stretch>
                  <a:fillRect l="-1575" t="-16667" r="-1575" b="-30952"/>
                </a:stretch>
              </a:blipFill>
            </p:spPr>
            <p:txBody>
              <a:bodyPr/>
              <a:lstStyle/>
              <a:p>
                <a:r>
                  <a:rPr lang="en-US">
                    <a:noFill/>
                  </a:rPr>
                  <a:t> </a:t>
                </a:r>
              </a:p>
            </p:txBody>
          </p:sp>
        </mc:Fallback>
      </mc:AlternateContent>
      <p:sp>
        <p:nvSpPr>
          <p:cNvPr id="21" name="TextBox 20">
            <a:extLst>
              <a:ext uri="{FF2B5EF4-FFF2-40B4-BE49-F238E27FC236}">
                <a16:creationId xmlns:a16="http://schemas.microsoft.com/office/drawing/2014/main" id="{5BE68B41-B395-B44F-8201-B26671BD52CE}"/>
              </a:ext>
            </a:extLst>
          </p:cNvPr>
          <p:cNvSpPr txBox="1"/>
          <p:nvPr/>
        </p:nvSpPr>
        <p:spPr>
          <a:xfrm>
            <a:off x="285750" y="4377709"/>
            <a:ext cx="3056873"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Only perfect matches</a:t>
            </a:r>
          </a:p>
          <a:p>
            <a:pPr marL="285750" indent="-285750">
              <a:buFont typeface="Arial" panose="020B0604020202020204" pitchFamily="34" charset="0"/>
              <a:buChar char="•"/>
            </a:pPr>
            <a:r>
              <a:rPr lang="en-US" sz="2800" dirty="0"/>
              <a:t>No mismatches (0 </a:t>
            </a:r>
            <a:r>
              <a:rPr lang="en-US" sz="2800" i="1" dirty="0"/>
              <a:t>false positives</a:t>
            </a:r>
            <a:r>
              <a:rPr lang="en-US" sz="2800" dirty="0"/>
              <a:t>, perfect </a:t>
            </a:r>
            <a:r>
              <a:rPr lang="en-US" sz="2800" i="1" dirty="0"/>
              <a:t>precision</a:t>
            </a:r>
            <a:r>
              <a:rPr lang="en-US" sz="2800" dirty="0"/>
              <a:t>)</a:t>
            </a:r>
          </a:p>
        </p:txBody>
      </p:sp>
    </p:spTree>
    <p:extLst>
      <p:ext uri="{BB962C8B-B14F-4D97-AF65-F5344CB8AC3E}">
        <p14:creationId xmlns:p14="http://schemas.microsoft.com/office/powerpoint/2010/main" val="2626107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dirty="0"/>
              <a:t>Selecting a </a:t>
            </a:r>
            <a:r>
              <a:rPr lang="en-US" sz="2800" dirty="0" err="1">
                <a:latin typeface="Courier New" panose="02070309020205020404" pitchFamily="49" charset="0"/>
                <a:cs typeface="Courier New" panose="02070309020205020404" pitchFamily="49" charset="0"/>
              </a:rPr>
              <a:t>max_dist</a:t>
            </a:r>
            <a:r>
              <a:rPr lang="en-US" sz="2800" dirty="0"/>
              <a:t>:  assessing your appetite for potential mismatches.</a:t>
            </a:r>
          </a:p>
          <a:p>
            <a:pPr marL="0" indent="0">
              <a:buNone/>
            </a:pPr>
            <a:endParaRPr lang="en-US" sz="2800" dirty="0"/>
          </a:p>
        </p:txBody>
      </p:sp>
      <p:sp>
        <p:nvSpPr>
          <p:cNvPr id="6" name="Rectangle 5">
            <a:extLst>
              <a:ext uri="{FF2B5EF4-FFF2-40B4-BE49-F238E27FC236}">
                <a16:creationId xmlns:a16="http://schemas.microsoft.com/office/drawing/2014/main" id="{8F14C17C-F19B-5C48-B261-AC942C293DAE}"/>
              </a:ext>
            </a:extLst>
          </p:cNvPr>
          <p:cNvSpPr/>
          <p:nvPr/>
        </p:nvSpPr>
        <p:spPr>
          <a:xfrm>
            <a:off x="498763" y="1685925"/>
            <a:ext cx="2473037" cy="1743075"/>
          </a:xfrm>
          <a:prstGeom prst="rect">
            <a:avLst/>
          </a:prstGeom>
          <a:solidFill>
            <a:schemeClr val="tx1"/>
          </a:solidFill>
        </p:spPr>
        <p:style>
          <a:lnRef idx="2">
            <a:schemeClr val="dk1">
              <a:shade val="50000"/>
            </a:schemeClr>
          </a:lnRef>
          <a:fillRef idx="1">
            <a:schemeClr val="dk1"/>
          </a:fillRef>
          <a:effectRef idx="0">
            <a:schemeClr val="dk1"/>
          </a:effectRef>
          <a:fontRef idx="minor">
            <a:schemeClr val="lt1"/>
          </a:fontRef>
        </p:style>
        <p:txBody>
          <a:bodyPr rtlCol="0" anchor="b"/>
          <a:lstStyle/>
          <a:p>
            <a:pPr algn="ctr"/>
            <a:r>
              <a:rPr lang="en-US" sz="2800" dirty="0">
                <a:latin typeface="Castellar" panose="020A0402060406010301" pitchFamily="18" charset="77"/>
                <a:cs typeface="Algerian" panose="020F0502020204030204" pitchFamily="34" charset="0"/>
              </a:rPr>
              <a:t>Tyranny</a:t>
            </a:r>
          </a:p>
        </p:txBody>
      </p:sp>
      <p:sp>
        <p:nvSpPr>
          <p:cNvPr id="8" name="Rectangle 7">
            <a:extLst>
              <a:ext uri="{FF2B5EF4-FFF2-40B4-BE49-F238E27FC236}">
                <a16:creationId xmlns:a16="http://schemas.microsoft.com/office/drawing/2014/main" id="{9B060F87-9B1C-3B49-B0AC-59ADDBA61E81}"/>
              </a:ext>
            </a:extLst>
          </p:cNvPr>
          <p:cNvSpPr/>
          <p:nvPr/>
        </p:nvSpPr>
        <p:spPr>
          <a:xfrm>
            <a:off x="9214138" y="1651505"/>
            <a:ext cx="2473037" cy="174307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b"/>
          <a:lstStyle/>
          <a:p>
            <a:pPr algn="ctr"/>
            <a:r>
              <a:rPr lang="en-US" sz="2800" dirty="0">
                <a:latin typeface="Comic Sans MS" panose="030F0902030302020204" pitchFamily="66" charset="0"/>
              </a:rPr>
              <a:t>ANARCHY</a:t>
            </a:r>
          </a:p>
        </p:txBody>
      </p:sp>
      <p:cxnSp>
        <p:nvCxnSpPr>
          <p:cNvPr id="9" name="Straight Arrow Connector 8">
            <a:extLst>
              <a:ext uri="{FF2B5EF4-FFF2-40B4-BE49-F238E27FC236}">
                <a16:creationId xmlns:a16="http://schemas.microsoft.com/office/drawing/2014/main" id="{6EE6CF67-3236-E646-BEA4-1711449E26EA}"/>
              </a:ext>
            </a:extLst>
          </p:cNvPr>
          <p:cNvCxnSpPr>
            <a:cxnSpLocks/>
          </p:cNvCxnSpPr>
          <p:nvPr/>
        </p:nvCxnSpPr>
        <p:spPr>
          <a:xfrm>
            <a:off x="385763" y="3700463"/>
            <a:ext cx="11430000" cy="0"/>
          </a:xfrm>
          <a:prstGeom prst="straightConnector1">
            <a:avLst/>
          </a:prstGeom>
          <a:ln w="38100">
            <a:headEnd type="triangle"/>
            <a:tailEnd type="triangle"/>
          </a:ln>
        </p:spPr>
        <p:style>
          <a:lnRef idx="1">
            <a:schemeClr val="dk1"/>
          </a:lnRef>
          <a:fillRef idx="0">
            <a:schemeClr val="dk1"/>
          </a:fillRef>
          <a:effectRef idx="0">
            <a:schemeClr val="dk1"/>
          </a:effectRef>
          <a:fontRef idx="minor">
            <a:schemeClr val="tx1"/>
          </a:fontRef>
        </p:style>
      </p:cxnSp>
      <p:pic>
        <p:nvPicPr>
          <p:cNvPr id="12" name="Graphic 11" descr="Dance">
            <a:extLst>
              <a:ext uri="{FF2B5EF4-FFF2-40B4-BE49-F238E27FC236}">
                <a16:creationId xmlns:a16="http://schemas.microsoft.com/office/drawing/2014/main" id="{ECA739DB-F99C-2442-B2CB-9E40AA1CAE0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15500" y="1615789"/>
            <a:ext cx="1478106" cy="1478106"/>
          </a:xfrm>
          <a:prstGeom prst="rect">
            <a:avLst/>
          </a:prstGeom>
        </p:spPr>
      </p:pic>
      <p:pic>
        <p:nvPicPr>
          <p:cNvPr id="15" name="Graphic 14" descr="Man">
            <a:extLst>
              <a:ext uri="{FF2B5EF4-FFF2-40B4-BE49-F238E27FC236}">
                <a16:creationId xmlns:a16="http://schemas.microsoft.com/office/drawing/2014/main" id="{767D88C1-4FB9-214E-89CB-7176D8CA19D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8763" y="1914526"/>
            <a:ext cx="914400" cy="914400"/>
          </a:xfrm>
          <a:prstGeom prst="rect">
            <a:avLst/>
          </a:prstGeom>
        </p:spPr>
      </p:pic>
      <p:pic>
        <p:nvPicPr>
          <p:cNvPr id="17" name="Graphic 16" descr="Man">
            <a:extLst>
              <a:ext uri="{FF2B5EF4-FFF2-40B4-BE49-F238E27FC236}">
                <a16:creationId xmlns:a16="http://schemas.microsoft.com/office/drawing/2014/main" id="{7795E136-B6EC-124E-BCF2-2D75426363C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78081" y="1914526"/>
            <a:ext cx="914400" cy="914400"/>
          </a:xfrm>
          <a:prstGeom prst="rect">
            <a:avLst/>
          </a:prstGeom>
        </p:spPr>
      </p:pic>
      <p:pic>
        <p:nvPicPr>
          <p:cNvPr id="18" name="Graphic 17" descr="Man">
            <a:extLst>
              <a:ext uri="{FF2B5EF4-FFF2-40B4-BE49-F238E27FC236}">
                <a16:creationId xmlns:a16="http://schemas.microsoft.com/office/drawing/2014/main" id="{D953F20C-898A-FF4D-BD28-C5336E57B02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057399" y="1893095"/>
            <a:ext cx="914400" cy="914400"/>
          </a:xfrm>
          <a:prstGeom prst="rect">
            <a:avLst/>
          </a:prstGeom>
        </p:spPr>
      </p:pic>
      <p:sp>
        <p:nvSpPr>
          <p:cNvPr id="19" name="TextBox 18">
            <a:extLst>
              <a:ext uri="{FF2B5EF4-FFF2-40B4-BE49-F238E27FC236}">
                <a16:creationId xmlns:a16="http://schemas.microsoft.com/office/drawing/2014/main" id="{869852C5-BAD7-8342-9868-A96BD25ACD9B}"/>
              </a:ext>
            </a:extLst>
          </p:cNvPr>
          <p:cNvSpPr txBox="1"/>
          <p:nvPr/>
        </p:nvSpPr>
        <p:spPr>
          <a:xfrm>
            <a:off x="127937" y="3854489"/>
            <a:ext cx="3214687" cy="523220"/>
          </a:xfrm>
          <a:prstGeom prst="rect">
            <a:avLst/>
          </a:prstGeom>
          <a:noFill/>
        </p:spPr>
        <p:txBody>
          <a:bodyPr wrap="square" rtlCol="0">
            <a:spAutoFit/>
          </a:bodyPr>
          <a:lstStyle/>
          <a:p>
            <a:pPr algn="ctr"/>
            <a:r>
              <a:rPr lang="en-US" sz="2800" dirty="0">
                <a:cs typeface="Courier New" panose="02070309020205020404" pitchFamily="49" charset="0"/>
              </a:rPr>
              <a:t>(</a:t>
            </a:r>
            <a:r>
              <a:rPr lang="en-US" sz="2800" dirty="0" err="1">
                <a:latin typeface="Courier New" panose="02070309020205020404" pitchFamily="49" charset="0"/>
                <a:cs typeface="Courier New" panose="02070309020205020404" pitchFamily="49" charset="0"/>
              </a:rPr>
              <a:t>max_dist</a:t>
            </a:r>
            <a:r>
              <a:rPr lang="en-US" sz="2800" dirty="0"/>
              <a:t> = 0)</a:t>
            </a:r>
          </a:p>
        </p:txBody>
      </p:sp>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62C73449-3901-6041-949B-6CD687922E33}"/>
                  </a:ext>
                </a:extLst>
              </p:cNvPr>
              <p:cNvSpPr txBox="1"/>
              <p:nvPr/>
            </p:nvSpPr>
            <p:spPr>
              <a:xfrm>
                <a:off x="8849378" y="3854489"/>
                <a:ext cx="3214687" cy="523220"/>
              </a:xfrm>
              <a:prstGeom prst="rect">
                <a:avLst/>
              </a:prstGeom>
              <a:noFill/>
            </p:spPr>
            <p:txBody>
              <a:bodyPr wrap="square" rtlCol="0">
                <a:spAutoFit/>
              </a:bodyPr>
              <a:lstStyle/>
              <a:p>
                <a:pPr algn="ctr"/>
                <a:r>
                  <a:rPr lang="en-US" sz="2800" dirty="0">
                    <a:cs typeface="Courier New" panose="02070309020205020404" pitchFamily="49" charset="0"/>
                  </a:rPr>
                  <a:t>(</a:t>
                </a:r>
                <a:r>
                  <a:rPr lang="en-US" sz="2800" dirty="0" err="1">
                    <a:latin typeface="Courier New" panose="02070309020205020404" pitchFamily="49" charset="0"/>
                    <a:cs typeface="Courier New" panose="02070309020205020404" pitchFamily="49" charset="0"/>
                  </a:rPr>
                  <a:t>max_dist</a:t>
                </a:r>
                <a:r>
                  <a:rPr lang="en-US" sz="2800" dirty="0"/>
                  <a:t> = 1,</a:t>
                </a:r>
                <a14:m>
                  <m:oMath xmlns:m="http://schemas.openxmlformats.org/officeDocument/2006/math">
                    <m:r>
                      <a:rPr lang="en-US" sz="2800" b="0" i="0" smtClean="0">
                        <a:latin typeface="Cambria Math" panose="02040503050406030204" pitchFamily="18" charset="0"/>
                        <a:ea typeface="Cambria Math" panose="02040503050406030204" pitchFamily="18" charset="0"/>
                      </a:rPr>
                      <m:t> </m:t>
                    </m:r>
                    <m:r>
                      <a:rPr lang="en-US" sz="2800" i="1" smtClean="0">
                        <a:latin typeface="Cambria Math" panose="02040503050406030204" pitchFamily="18" charset="0"/>
                        <a:ea typeface="Cambria Math" panose="02040503050406030204" pitchFamily="18" charset="0"/>
                      </a:rPr>
                      <m:t>∞</m:t>
                    </m:r>
                  </m:oMath>
                </a14:m>
                <a:r>
                  <a:rPr lang="en-US" sz="2800" dirty="0"/>
                  <a:t>)</a:t>
                </a:r>
              </a:p>
            </p:txBody>
          </p:sp>
        </mc:Choice>
        <mc:Fallback>
          <p:sp>
            <p:nvSpPr>
              <p:cNvPr id="20" name="TextBox 19">
                <a:extLst>
                  <a:ext uri="{FF2B5EF4-FFF2-40B4-BE49-F238E27FC236}">
                    <a16:creationId xmlns:a16="http://schemas.microsoft.com/office/drawing/2014/main" id="{62C73449-3901-6041-949B-6CD687922E33}"/>
                  </a:ext>
                </a:extLst>
              </p:cNvPr>
              <p:cNvSpPr txBox="1">
                <a:spLocks noRot="1" noChangeAspect="1" noMove="1" noResize="1" noEditPoints="1" noAdjustHandles="1" noChangeArrowheads="1" noChangeShapeType="1" noTextEdit="1"/>
              </p:cNvSpPr>
              <p:nvPr/>
            </p:nvSpPr>
            <p:spPr>
              <a:xfrm>
                <a:off x="8849378" y="3854489"/>
                <a:ext cx="3214687" cy="523220"/>
              </a:xfrm>
              <a:prstGeom prst="rect">
                <a:avLst/>
              </a:prstGeom>
              <a:blipFill>
                <a:blip r:embed="rId6"/>
                <a:stretch>
                  <a:fillRect l="-1575" t="-16667" r="-1575" b="-30952"/>
                </a:stretch>
              </a:blipFill>
            </p:spPr>
            <p:txBody>
              <a:bodyPr/>
              <a:lstStyle/>
              <a:p>
                <a:r>
                  <a:rPr lang="en-US">
                    <a:noFill/>
                  </a:rPr>
                  <a:t> </a:t>
                </a:r>
              </a:p>
            </p:txBody>
          </p:sp>
        </mc:Fallback>
      </mc:AlternateContent>
      <p:sp>
        <p:nvSpPr>
          <p:cNvPr id="21" name="TextBox 20">
            <a:extLst>
              <a:ext uri="{FF2B5EF4-FFF2-40B4-BE49-F238E27FC236}">
                <a16:creationId xmlns:a16="http://schemas.microsoft.com/office/drawing/2014/main" id="{5BE68B41-B395-B44F-8201-B26671BD52CE}"/>
              </a:ext>
            </a:extLst>
          </p:cNvPr>
          <p:cNvSpPr txBox="1"/>
          <p:nvPr/>
        </p:nvSpPr>
        <p:spPr>
          <a:xfrm>
            <a:off x="285750" y="4377709"/>
            <a:ext cx="3056873"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Only perfect matches</a:t>
            </a:r>
          </a:p>
          <a:p>
            <a:pPr marL="285750" indent="-285750">
              <a:buFont typeface="Arial" panose="020B0604020202020204" pitchFamily="34" charset="0"/>
              <a:buChar char="•"/>
            </a:pPr>
            <a:r>
              <a:rPr lang="en-US" sz="2800" dirty="0"/>
              <a:t>No mismatches (0 </a:t>
            </a:r>
            <a:r>
              <a:rPr lang="en-US" sz="2800" i="1" dirty="0"/>
              <a:t>false positives</a:t>
            </a:r>
            <a:r>
              <a:rPr lang="en-US" sz="2800" dirty="0"/>
              <a:t>, perfect </a:t>
            </a:r>
            <a:r>
              <a:rPr lang="en-US" sz="2800" i="1" dirty="0"/>
              <a:t>precision</a:t>
            </a:r>
            <a:r>
              <a:rPr lang="en-US" sz="2800" dirty="0"/>
              <a:t>)</a:t>
            </a:r>
          </a:p>
        </p:txBody>
      </p:sp>
      <p:sp>
        <p:nvSpPr>
          <p:cNvPr id="22" name="TextBox 21">
            <a:extLst>
              <a:ext uri="{FF2B5EF4-FFF2-40B4-BE49-F238E27FC236}">
                <a16:creationId xmlns:a16="http://schemas.microsoft.com/office/drawing/2014/main" id="{0AA4A62A-8D7E-A54C-B9D4-2E8605E879DE}"/>
              </a:ext>
            </a:extLst>
          </p:cNvPr>
          <p:cNvSpPr txBox="1"/>
          <p:nvPr/>
        </p:nvSpPr>
        <p:spPr>
          <a:xfrm>
            <a:off x="8922219" y="4377709"/>
            <a:ext cx="3056873"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EVERYTHING matches!</a:t>
            </a:r>
          </a:p>
          <a:p>
            <a:pPr marL="285750" indent="-285750">
              <a:buFont typeface="Arial" panose="020B0604020202020204" pitchFamily="34" charset="0"/>
              <a:buChar char="•"/>
            </a:pPr>
            <a:r>
              <a:rPr lang="en-US" sz="2800" dirty="0"/>
              <a:t>Lots of </a:t>
            </a:r>
            <a:r>
              <a:rPr lang="en-US" sz="2800" i="1" dirty="0"/>
              <a:t>false positives</a:t>
            </a:r>
            <a:r>
              <a:rPr lang="en-US" sz="2800" dirty="0"/>
              <a:t>, </a:t>
            </a:r>
            <a:r>
              <a:rPr lang="en-US" sz="2800" i="1" dirty="0"/>
              <a:t>perfect recall</a:t>
            </a:r>
          </a:p>
        </p:txBody>
      </p:sp>
    </p:spTree>
    <p:extLst>
      <p:ext uri="{BB962C8B-B14F-4D97-AF65-F5344CB8AC3E}">
        <p14:creationId xmlns:p14="http://schemas.microsoft.com/office/powerpoint/2010/main" val="38027960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dirty="0"/>
              <a:t>Selecting a </a:t>
            </a:r>
            <a:r>
              <a:rPr lang="en-US" sz="2800" dirty="0" err="1">
                <a:latin typeface="Courier New" panose="02070309020205020404" pitchFamily="49" charset="0"/>
                <a:cs typeface="Courier New" panose="02070309020205020404" pitchFamily="49" charset="0"/>
              </a:rPr>
              <a:t>max_dist</a:t>
            </a:r>
            <a:r>
              <a:rPr lang="en-US" sz="2800" dirty="0"/>
              <a:t>:  assessing your appetite for potential mismatches.</a:t>
            </a:r>
          </a:p>
          <a:p>
            <a:pPr marL="0" indent="0">
              <a:buNone/>
            </a:pPr>
            <a:endParaRPr lang="en-US" sz="2800" dirty="0"/>
          </a:p>
        </p:txBody>
      </p:sp>
      <p:sp>
        <p:nvSpPr>
          <p:cNvPr id="6" name="Rectangle 5">
            <a:extLst>
              <a:ext uri="{FF2B5EF4-FFF2-40B4-BE49-F238E27FC236}">
                <a16:creationId xmlns:a16="http://schemas.microsoft.com/office/drawing/2014/main" id="{8F14C17C-F19B-5C48-B261-AC942C293DAE}"/>
              </a:ext>
            </a:extLst>
          </p:cNvPr>
          <p:cNvSpPr/>
          <p:nvPr/>
        </p:nvSpPr>
        <p:spPr>
          <a:xfrm>
            <a:off x="498763" y="1685925"/>
            <a:ext cx="2473037" cy="1743075"/>
          </a:xfrm>
          <a:prstGeom prst="rect">
            <a:avLst/>
          </a:prstGeom>
          <a:solidFill>
            <a:schemeClr val="tx1"/>
          </a:solidFill>
        </p:spPr>
        <p:style>
          <a:lnRef idx="2">
            <a:schemeClr val="dk1">
              <a:shade val="50000"/>
            </a:schemeClr>
          </a:lnRef>
          <a:fillRef idx="1">
            <a:schemeClr val="dk1"/>
          </a:fillRef>
          <a:effectRef idx="0">
            <a:schemeClr val="dk1"/>
          </a:effectRef>
          <a:fontRef idx="minor">
            <a:schemeClr val="lt1"/>
          </a:fontRef>
        </p:style>
        <p:txBody>
          <a:bodyPr rtlCol="0" anchor="b"/>
          <a:lstStyle/>
          <a:p>
            <a:pPr algn="ctr"/>
            <a:r>
              <a:rPr lang="en-US" sz="2800" dirty="0">
                <a:latin typeface="Castellar" panose="020A0402060406010301" pitchFamily="18" charset="77"/>
                <a:cs typeface="Algerian" panose="020F0502020204030204" pitchFamily="34" charset="0"/>
              </a:rPr>
              <a:t>Tyranny</a:t>
            </a:r>
          </a:p>
        </p:txBody>
      </p:sp>
      <p:sp>
        <p:nvSpPr>
          <p:cNvPr id="8" name="Rectangle 7">
            <a:extLst>
              <a:ext uri="{FF2B5EF4-FFF2-40B4-BE49-F238E27FC236}">
                <a16:creationId xmlns:a16="http://schemas.microsoft.com/office/drawing/2014/main" id="{9B060F87-9B1C-3B49-B0AC-59ADDBA61E81}"/>
              </a:ext>
            </a:extLst>
          </p:cNvPr>
          <p:cNvSpPr/>
          <p:nvPr/>
        </p:nvSpPr>
        <p:spPr>
          <a:xfrm>
            <a:off x="9214138" y="1651505"/>
            <a:ext cx="2473037" cy="174307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b"/>
          <a:lstStyle/>
          <a:p>
            <a:pPr algn="ctr"/>
            <a:r>
              <a:rPr lang="en-US" sz="2800" dirty="0">
                <a:latin typeface="Comic Sans MS" panose="030F0902030302020204" pitchFamily="66" charset="0"/>
              </a:rPr>
              <a:t>ANARCHY</a:t>
            </a:r>
          </a:p>
        </p:txBody>
      </p:sp>
      <p:cxnSp>
        <p:nvCxnSpPr>
          <p:cNvPr id="9" name="Straight Arrow Connector 8">
            <a:extLst>
              <a:ext uri="{FF2B5EF4-FFF2-40B4-BE49-F238E27FC236}">
                <a16:creationId xmlns:a16="http://schemas.microsoft.com/office/drawing/2014/main" id="{6EE6CF67-3236-E646-BEA4-1711449E26EA}"/>
              </a:ext>
            </a:extLst>
          </p:cNvPr>
          <p:cNvCxnSpPr>
            <a:cxnSpLocks/>
          </p:cNvCxnSpPr>
          <p:nvPr/>
        </p:nvCxnSpPr>
        <p:spPr>
          <a:xfrm>
            <a:off x="385763" y="3700463"/>
            <a:ext cx="11430000" cy="0"/>
          </a:xfrm>
          <a:prstGeom prst="straightConnector1">
            <a:avLst/>
          </a:prstGeom>
          <a:ln w="38100">
            <a:headEnd type="triangle"/>
            <a:tailEnd type="triangle"/>
          </a:ln>
        </p:spPr>
        <p:style>
          <a:lnRef idx="1">
            <a:schemeClr val="dk1"/>
          </a:lnRef>
          <a:fillRef idx="0">
            <a:schemeClr val="dk1"/>
          </a:fillRef>
          <a:effectRef idx="0">
            <a:schemeClr val="dk1"/>
          </a:effectRef>
          <a:fontRef idx="minor">
            <a:schemeClr val="tx1"/>
          </a:fontRef>
        </p:style>
      </p:cxnSp>
      <p:pic>
        <p:nvPicPr>
          <p:cNvPr id="12" name="Graphic 11" descr="Dance">
            <a:extLst>
              <a:ext uri="{FF2B5EF4-FFF2-40B4-BE49-F238E27FC236}">
                <a16:creationId xmlns:a16="http://schemas.microsoft.com/office/drawing/2014/main" id="{ECA739DB-F99C-2442-B2CB-9E40AA1CAE0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15500" y="1615789"/>
            <a:ext cx="1478106" cy="1478106"/>
          </a:xfrm>
          <a:prstGeom prst="rect">
            <a:avLst/>
          </a:prstGeom>
        </p:spPr>
      </p:pic>
      <p:pic>
        <p:nvPicPr>
          <p:cNvPr id="15" name="Graphic 14" descr="Man">
            <a:extLst>
              <a:ext uri="{FF2B5EF4-FFF2-40B4-BE49-F238E27FC236}">
                <a16:creationId xmlns:a16="http://schemas.microsoft.com/office/drawing/2014/main" id="{767D88C1-4FB9-214E-89CB-7176D8CA19D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98763" y="1914526"/>
            <a:ext cx="914400" cy="914400"/>
          </a:xfrm>
          <a:prstGeom prst="rect">
            <a:avLst/>
          </a:prstGeom>
        </p:spPr>
      </p:pic>
      <p:pic>
        <p:nvPicPr>
          <p:cNvPr id="17" name="Graphic 16" descr="Man">
            <a:extLst>
              <a:ext uri="{FF2B5EF4-FFF2-40B4-BE49-F238E27FC236}">
                <a16:creationId xmlns:a16="http://schemas.microsoft.com/office/drawing/2014/main" id="{7795E136-B6EC-124E-BCF2-2D75426363C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278081" y="1914526"/>
            <a:ext cx="914400" cy="914400"/>
          </a:xfrm>
          <a:prstGeom prst="rect">
            <a:avLst/>
          </a:prstGeom>
        </p:spPr>
      </p:pic>
      <p:pic>
        <p:nvPicPr>
          <p:cNvPr id="18" name="Graphic 17" descr="Man">
            <a:extLst>
              <a:ext uri="{FF2B5EF4-FFF2-40B4-BE49-F238E27FC236}">
                <a16:creationId xmlns:a16="http://schemas.microsoft.com/office/drawing/2014/main" id="{D953F20C-898A-FF4D-BD28-C5336E57B02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057399" y="1893095"/>
            <a:ext cx="914400" cy="914400"/>
          </a:xfrm>
          <a:prstGeom prst="rect">
            <a:avLst/>
          </a:prstGeom>
        </p:spPr>
      </p:pic>
      <p:sp>
        <p:nvSpPr>
          <p:cNvPr id="19" name="TextBox 18">
            <a:extLst>
              <a:ext uri="{FF2B5EF4-FFF2-40B4-BE49-F238E27FC236}">
                <a16:creationId xmlns:a16="http://schemas.microsoft.com/office/drawing/2014/main" id="{869852C5-BAD7-8342-9868-A96BD25ACD9B}"/>
              </a:ext>
            </a:extLst>
          </p:cNvPr>
          <p:cNvSpPr txBox="1"/>
          <p:nvPr/>
        </p:nvSpPr>
        <p:spPr>
          <a:xfrm>
            <a:off x="127937" y="3854489"/>
            <a:ext cx="3214687" cy="523220"/>
          </a:xfrm>
          <a:prstGeom prst="rect">
            <a:avLst/>
          </a:prstGeom>
          <a:noFill/>
        </p:spPr>
        <p:txBody>
          <a:bodyPr wrap="square" rtlCol="0">
            <a:spAutoFit/>
          </a:bodyPr>
          <a:lstStyle/>
          <a:p>
            <a:pPr algn="ctr"/>
            <a:r>
              <a:rPr lang="en-US" sz="2800" dirty="0">
                <a:cs typeface="Courier New" panose="02070309020205020404" pitchFamily="49" charset="0"/>
              </a:rPr>
              <a:t>(</a:t>
            </a:r>
            <a:r>
              <a:rPr lang="en-US" sz="2800" dirty="0" err="1">
                <a:latin typeface="Courier New" panose="02070309020205020404" pitchFamily="49" charset="0"/>
                <a:cs typeface="Courier New" panose="02070309020205020404" pitchFamily="49" charset="0"/>
              </a:rPr>
              <a:t>max_dist</a:t>
            </a:r>
            <a:r>
              <a:rPr lang="en-US" sz="2800" dirty="0"/>
              <a:t> = 0)</a:t>
            </a:r>
          </a:p>
        </p:txBody>
      </p:sp>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62C73449-3901-6041-949B-6CD687922E33}"/>
                  </a:ext>
                </a:extLst>
              </p:cNvPr>
              <p:cNvSpPr txBox="1"/>
              <p:nvPr/>
            </p:nvSpPr>
            <p:spPr>
              <a:xfrm>
                <a:off x="8849378" y="3854489"/>
                <a:ext cx="3214687" cy="523220"/>
              </a:xfrm>
              <a:prstGeom prst="rect">
                <a:avLst/>
              </a:prstGeom>
              <a:noFill/>
            </p:spPr>
            <p:txBody>
              <a:bodyPr wrap="square" rtlCol="0">
                <a:spAutoFit/>
              </a:bodyPr>
              <a:lstStyle/>
              <a:p>
                <a:pPr algn="ctr"/>
                <a:r>
                  <a:rPr lang="en-US" sz="2800" dirty="0">
                    <a:cs typeface="Courier New" panose="02070309020205020404" pitchFamily="49" charset="0"/>
                  </a:rPr>
                  <a:t>(</a:t>
                </a:r>
                <a:r>
                  <a:rPr lang="en-US" sz="2800" dirty="0" err="1">
                    <a:latin typeface="Courier New" panose="02070309020205020404" pitchFamily="49" charset="0"/>
                    <a:cs typeface="Courier New" panose="02070309020205020404" pitchFamily="49" charset="0"/>
                  </a:rPr>
                  <a:t>max_dist</a:t>
                </a:r>
                <a:r>
                  <a:rPr lang="en-US" sz="2800" dirty="0"/>
                  <a:t> = 1,</a:t>
                </a:r>
                <a14:m>
                  <m:oMath xmlns:m="http://schemas.openxmlformats.org/officeDocument/2006/math">
                    <m:r>
                      <a:rPr lang="en-US" sz="2800" b="0" i="0" smtClean="0">
                        <a:latin typeface="Cambria Math" panose="02040503050406030204" pitchFamily="18" charset="0"/>
                        <a:ea typeface="Cambria Math" panose="02040503050406030204" pitchFamily="18" charset="0"/>
                      </a:rPr>
                      <m:t> </m:t>
                    </m:r>
                    <m:r>
                      <a:rPr lang="en-US" sz="2800" i="1" smtClean="0">
                        <a:latin typeface="Cambria Math" panose="02040503050406030204" pitchFamily="18" charset="0"/>
                        <a:ea typeface="Cambria Math" panose="02040503050406030204" pitchFamily="18" charset="0"/>
                      </a:rPr>
                      <m:t>∞</m:t>
                    </m:r>
                  </m:oMath>
                </a14:m>
                <a:r>
                  <a:rPr lang="en-US" sz="2800" dirty="0"/>
                  <a:t>)</a:t>
                </a:r>
              </a:p>
            </p:txBody>
          </p:sp>
        </mc:Choice>
        <mc:Fallback>
          <p:sp>
            <p:nvSpPr>
              <p:cNvPr id="20" name="TextBox 19">
                <a:extLst>
                  <a:ext uri="{FF2B5EF4-FFF2-40B4-BE49-F238E27FC236}">
                    <a16:creationId xmlns:a16="http://schemas.microsoft.com/office/drawing/2014/main" id="{62C73449-3901-6041-949B-6CD687922E33}"/>
                  </a:ext>
                </a:extLst>
              </p:cNvPr>
              <p:cNvSpPr txBox="1">
                <a:spLocks noRot="1" noChangeAspect="1" noMove="1" noResize="1" noEditPoints="1" noAdjustHandles="1" noChangeArrowheads="1" noChangeShapeType="1" noTextEdit="1"/>
              </p:cNvSpPr>
              <p:nvPr/>
            </p:nvSpPr>
            <p:spPr>
              <a:xfrm>
                <a:off x="8849378" y="3854489"/>
                <a:ext cx="3214687" cy="523220"/>
              </a:xfrm>
              <a:prstGeom prst="rect">
                <a:avLst/>
              </a:prstGeom>
              <a:blipFill>
                <a:blip r:embed="rId6"/>
                <a:stretch>
                  <a:fillRect l="-1575" t="-16667" r="-1575" b="-30952"/>
                </a:stretch>
              </a:blipFill>
            </p:spPr>
            <p:txBody>
              <a:bodyPr/>
              <a:lstStyle/>
              <a:p>
                <a:r>
                  <a:rPr lang="en-US">
                    <a:noFill/>
                  </a:rPr>
                  <a:t> </a:t>
                </a:r>
              </a:p>
            </p:txBody>
          </p:sp>
        </mc:Fallback>
      </mc:AlternateContent>
      <p:sp>
        <p:nvSpPr>
          <p:cNvPr id="21" name="TextBox 20">
            <a:extLst>
              <a:ext uri="{FF2B5EF4-FFF2-40B4-BE49-F238E27FC236}">
                <a16:creationId xmlns:a16="http://schemas.microsoft.com/office/drawing/2014/main" id="{5BE68B41-B395-B44F-8201-B26671BD52CE}"/>
              </a:ext>
            </a:extLst>
          </p:cNvPr>
          <p:cNvSpPr txBox="1"/>
          <p:nvPr/>
        </p:nvSpPr>
        <p:spPr>
          <a:xfrm>
            <a:off x="285750" y="4377709"/>
            <a:ext cx="3056873"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Only perfect matches</a:t>
            </a:r>
          </a:p>
          <a:p>
            <a:pPr marL="285750" indent="-285750">
              <a:buFont typeface="Arial" panose="020B0604020202020204" pitchFamily="34" charset="0"/>
              <a:buChar char="•"/>
            </a:pPr>
            <a:r>
              <a:rPr lang="en-US" sz="2800" dirty="0"/>
              <a:t>No mismatches (0 </a:t>
            </a:r>
            <a:r>
              <a:rPr lang="en-US" sz="2800" i="1" dirty="0"/>
              <a:t>false positives</a:t>
            </a:r>
            <a:r>
              <a:rPr lang="en-US" sz="2800" dirty="0"/>
              <a:t>, perfect </a:t>
            </a:r>
            <a:r>
              <a:rPr lang="en-US" sz="2800" i="1" dirty="0"/>
              <a:t>precision</a:t>
            </a:r>
            <a:r>
              <a:rPr lang="en-US" sz="2800" dirty="0"/>
              <a:t>)</a:t>
            </a:r>
          </a:p>
        </p:txBody>
      </p:sp>
      <p:sp>
        <p:nvSpPr>
          <p:cNvPr id="22" name="TextBox 21">
            <a:extLst>
              <a:ext uri="{FF2B5EF4-FFF2-40B4-BE49-F238E27FC236}">
                <a16:creationId xmlns:a16="http://schemas.microsoft.com/office/drawing/2014/main" id="{0AA4A62A-8D7E-A54C-B9D4-2E8605E879DE}"/>
              </a:ext>
            </a:extLst>
          </p:cNvPr>
          <p:cNvSpPr txBox="1"/>
          <p:nvPr/>
        </p:nvSpPr>
        <p:spPr>
          <a:xfrm>
            <a:off x="8922219" y="4377709"/>
            <a:ext cx="3056873"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a:t>EVERYTHING matches!</a:t>
            </a:r>
          </a:p>
          <a:p>
            <a:pPr marL="285750" indent="-285750">
              <a:buFont typeface="Arial" panose="020B0604020202020204" pitchFamily="34" charset="0"/>
              <a:buChar char="•"/>
            </a:pPr>
            <a:r>
              <a:rPr lang="en-US" sz="2800" dirty="0"/>
              <a:t>Lots of </a:t>
            </a:r>
            <a:r>
              <a:rPr lang="en-US" sz="2800" i="1" dirty="0"/>
              <a:t>false positives</a:t>
            </a:r>
            <a:r>
              <a:rPr lang="en-US" sz="2800" dirty="0"/>
              <a:t>, </a:t>
            </a:r>
            <a:r>
              <a:rPr lang="en-US" sz="2800" i="1" dirty="0"/>
              <a:t>perfect recall</a:t>
            </a:r>
          </a:p>
        </p:txBody>
      </p:sp>
      <p:pic>
        <p:nvPicPr>
          <p:cNvPr id="10" name="Picture 9">
            <a:extLst>
              <a:ext uri="{FF2B5EF4-FFF2-40B4-BE49-F238E27FC236}">
                <a16:creationId xmlns:a16="http://schemas.microsoft.com/office/drawing/2014/main" id="{C45CBEF8-FAC8-AC4C-8B8D-67ADC30B063B}"/>
              </a:ext>
            </a:extLst>
          </p:cNvPr>
          <p:cNvPicPr>
            <a:picLocks noChangeAspect="1"/>
          </p:cNvPicPr>
          <p:nvPr/>
        </p:nvPicPr>
        <p:blipFill>
          <a:blip r:embed="rId7"/>
          <a:stretch>
            <a:fillRect/>
          </a:stretch>
        </p:blipFill>
        <p:spPr>
          <a:xfrm>
            <a:off x="3743325" y="1196955"/>
            <a:ext cx="4714875" cy="3123605"/>
          </a:xfrm>
          <a:prstGeom prst="rect">
            <a:avLst/>
          </a:prstGeom>
        </p:spPr>
      </p:pic>
      <p:sp>
        <p:nvSpPr>
          <p:cNvPr id="23" name="TextBox 22">
            <a:extLst>
              <a:ext uri="{FF2B5EF4-FFF2-40B4-BE49-F238E27FC236}">
                <a16:creationId xmlns:a16="http://schemas.microsoft.com/office/drawing/2014/main" id="{2F690BE0-A532-6F44-8E87-DE21162461D8}"/>
              </a:ext>
            </a:extLst>
          </p:cNvPr>
          <p:cNvSpPr txBox="1"/>
          <p:nvPr/>
        </p:nvSpPr>
        <p:spPr>
          <a:xfrm>
            <a:off x="3743326" y="4501791"/>
            <a:ext cx="4714874"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t>Happy medium!</a:t>
            </a:r>
          </a:p>
          <a:p>
            <a:pPr marL="285750" indent="-285750">
              <a:buFont typeface="Arial" panose="020B0604020202020204" pitchFamily="34" charset="0"/>
              <a:buChar char="•"/>
            </a:pPr>
            <a:r>
              <a:rPr lang="en-US" sz="2800" dirty="0"/>
              <a:t>Lots of correct matches, few mismatches</a:t>
            </a:r>
          </a:p>
          <a:p>
            <a:pPr marL="285750" indent="-285750">
              <a:buFont typeface="Arial" panose="020B0604020202020204" pitchFamily="34" charset="0"/>
              <a:buChar char="•"/>
            </a:pPr>
            <a:r>
              <a:rPr lang="en-US" sz="2800" dirty="0"/>
              <a:t>Varies by </a:t>
            </a:r>
            <a:r>
              <a:rPr lang="en-US" sz="2800" b="1" dirty="0"/>
              <a:t>user</a:t>
            </a:r>
            <a:r>
              <a:rPr lang="en-US" sz="2800" dirty="0"/>
              <a:t> and </a:t>
            </a:r>
            <a:r>
              <a:rPr lang="en-US" sz="2800" b="1" dirty="0"/>
              <a:t>use case</a:t>
            </a:r>
          </a:p>
        </p:txBody>
      </p:sp>
    </p:spTree>
    <p:extLst>
      <p:ext uri="{BB962C8B-B14F-4D97-AF65-F5344CB8AC3E}">
        <p14:creationId xmlns:p14="http://schemas.microsoft.com/office/powerpoint/2010/main" val="18102402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dirty="0"/>
              <a:t>A general strategy for finding your happy medium:</a:t>
            </a:r>
          </a:p>
          <a:p>
            <a:pPr marL="514350" indent="-514350">
              <a:buFont typeface="+mj-lt"/>
              <a:buAutoNum type="arabicPeriod"/>
            </a:pPr>
            <a:r>
              <a:rPr lang="en-US" sz="2800" dirty="0"/>
              <a:t>Start with near-tyranny (low </a:t>
            </a:r>
            <a:r>
              <a:rPr lang="en-US" sz="2800" dirty="0" err="1">
                <a:latin typeface="Courier New" panose="02070309020205020404" pitchFamily="49" charset="0"/>
                <a:cs typeface="Courier New" panose="02070309020205020404" pitchFamily="49" charset="0"/>
              </a:rPr>
              <a:t>max_dist</a:t>
            </a:r>
            <a:r>
              <a:rPr lang="en-US" sz="2800" dirty="0"/>
              <a:t>, e.g. .05)</a:t>
            </a:r>
          </a:p>
          <a:p>
            <a:pPr marL="514350" indent="-514350">
              <a:buFont typeface="+mj-lt"/>
              <a:buAutoNum type="arabicPeriod"/>
            </a:pPr>
            <a:r>
              <a:rPr lang="en-US" sz="2800" dirty="0"/>
              <a:t>Pick a </a:t>
            </a:r>
            <a:r>
              <a:rPr lang="en-US" sz="2800" i="1" dirty="0"/>
              <a:t>stopping rule</a:t>
            </a:r>
          </a:p>
          <a:p>
            <a:pPr marL="514350" indent="-514350">
              <a:buFont typeface="+mj-lt"/>
              <a:buAutoNum type="arabicPeriod"/>
            </a:pPr>
            <a:r>
              <a:rPr lang="en-US" sz="2800" dirty="0"/>
              <a:t>Increase </a:t>
            </a:r>
            <a:r>
              <a:rPr lang="en-US" sz="2800" dirty="0" err="1"/>
              <a:t>max_dist</a:t>
            </a:r>
            <a:r>
              <a:rPr lang="en-US" sz="2800" dirty="0"/>
              <a:t> a bit, and look at the matches with the highest distance between them.  Do they break your stopping rule?</a:t>
            </a:r>
          </a:p>
          <a:p>
            <a:pPr marL="514350" indent="-514350">
              <a:buFont typeface="+mj-lt"/>
              <a:buAutoNum type="arabicPeriod"/>
            </a:pPr>
            <a:endParaRPr lang="en-US" sz="2800" dirty="0"/>
          </a:p>
          <a:p>
            <a:pPr marL="0" indent="0">
              <a:buNone/>
            </a:pPr>
            <a:r>
              <a:rPr lang="en-US" sz="2800" dirty="0"/>
              <a:t>Sample stopping rules:</a:t>
            </a:r>
          </a:p>
          <a:p>
            <a:r>
              <a:rPr lang="en-US" sz="2800" i="1" dirty="0"/>
              <a:t>I won’t accept any mismatches at all (no risk, lowest reward)</a:t>
            </a:r>
          </a:p>
          <a:p>
            <a:r>
              <a:rPr lang="en-US" sz="2800" i="1" dirty="0"/>
              <a:t>I’ll accept at most X mismatches total (low risk, moderate reward)</a:t>
            </a:r>
          </a:p>
          <a:p>
            <a:r>
              <a:rPr lang="en-US" sz="2800" i="1" dirty="0"/>
              <a:t>increasing </a:t>
            </a:r>
            <a:r>
              <a:rPr lang="en-US" sz="2800" dirty="0" err="1">
                <a:latin typeface="Courier New" panose="02070309020205020404" pitchFamily="49" charset="0"/>
                <a:cs typeface="Courier New" panose="02070309020205020404" pitchFamily="49" charset="0"/>
              </a:rPr>
              <a:t>max_dist</a:t>
            </a:r>
            <a:r>
              <a:rPr lang="en-US" sz="2800" dirty="0"/>
              <a:t> </a:t>
            </a:r>
            <a:r>
              <a:rPr lang="en-US" sz="2800" i="1" dirty="0"/>
              <a:t>must result in Y times as many true matches than mismatches (medium risk, highest reward)</a:t>
            </a:r>
          </a:p>
          <a:p>
            <a:endParaRPr lang="en-US" sz="2800" i="1" dirty="0"/>
          </a:p>
          <a:p>
            <a:endParaRPr lang="en-US" sz="2800" dirty="0"/>
          </a:p>
        </p:txBody>
      </p:sp>
    </p:spTree>
    <p:extLst>
      <p:ext uri="{BB962C8B-B14F-4D97-AF65-F5344CB8AC3E}">
        <p14:creationId xmlns:p14="http://schemas.microsoft.com/office/powerpoint/2010/main" val="37310095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E650B3-76BE-EB40-92E8-36A5501EAC16}"/>
              </a:ext>
            </a:extLst>
          </p:cNvPr>
          <p:cNvPicPr>
            <a:picLocks noChangeAspect="1"/>
          </p:cNvPicPr>
          <p:nvPr/>
        </p:nvPicPr>
        <p:blipFill>
          <a:blip r:embed="rId2"/>
          <a:stretch>
            <a:fillRect/>
          </a:stretch>
        </p:blipFill>
        <p:spPr>
          <a:xfrm>
            <a:off x="780400" y="269941"/>
            <a:ext cx="10625138" cy="6249277"/>
          </a:xfrm>
          <a:prstGeom prst="rect">
            <a:avLst/>
          </a:prstGeom>
        </p:spPr>
      </p:pic>
    </p:spTree>
    <p:extLst>
      <p:ext uri="{BB962C8B-B14F-4D97-AF65-F5344CB8AC3E}">
        <p14:creationId xmlns:p14="http://schemas.microsoft.com/office/powerpoint/2010/main" val="282078350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498763" y="471488"/>
            <a:ext cx="11188412" cy="5846185"/>
          </a:xfrm>
        </p:spPr>
        <p:txBody>
          <a:bodyPr anchor="t">
            <a:normAutofit/>
          </a:bodyPr>
          <a:lstStyle/>
          <a:p>
            <a:pPr marL="0" indent="0">
              <a:buNone/>
            </a:pPr>
            <a:r>
              <a:rPr lang="en-US" sz="2800" b="1" dirty="0"/>
              <a:t>Exercise: </a:t>
            </a:r>
            <a:r>
              <a:rPr lang="en-US" sz="2800" dirty="0"/>
              <a:t>find the threshold you are most comfortable with in our fuzzy join problem.  You can choose to use one of the example stopping rules, or just come up with your own by feel.</a:t>
            </a:r>
          </a:p>
          <a:p>
            <a:pPr marL="0" indent="0">
              <a:buNone/>
            </a:pPr>
            <a:endParaRPr lang="en-US" sz="2800" dirty="0"/>
          </a:p>
          <a:p>
            <a:pPr marL="514350" indent="-514350">
              <a:buFont typeface="+mj-lt"/>
              <a:buAutoNum type="arabicPeriod"/>
            </a:pPr>
            <a:r>
              <a:rPr lang="en-US" sz="2800" dirty="0"/>
              <a:t>Rerun the join with a higher </a:t>
            </a:r>
            <a:r>
              <a:rPr lang="en-US" sz="2800" dirty="0" err="1">
                <a:latin typeface="Courier New" panose="02070309020205020404" pitchFamily="49" charset="0"/>
                <a:cs typeface="Courier New" panose="02070309020205020404" pitchFamily="49" charset="0"/>
              </a:rPr>
              <a:t>max_dist</a:t>
            </a:r>
            <a:r>
              <a:rPr lang="en-US" sz="2800" dirty="0"/>
              <a:t> parameter;</a:t>
            </a:r>
          </a:p>
          <a:p>
            <a:pPr marL="514350" indent="-514350">
              <a:buFont typeface="+mj-lt"/>
              <a:buAutoNum type="arabicPeriod"/>
            </a:pPr>
            <a:r>
              <a:rPr lang="en-US" sz="2800" dirty="0"/>
              <a:t>Check the matches with the highest distance using the data viewer.</a:t>
            </a:r>
          </a:p>
          <a:p>
            <a:pPr marL="514350" indent="-514350">
              <a:buFont typeface="+mj-lt"/>
              <a:buAutoNum type="arabicPeriod"/>
            </a:pPr>
            <a:r>
              <a:rPr lang="en-US" sz="2800" dirty="0"/>
              <a:t>If you’re still comfortable, repeat steps 1 and 2.</a:t>
            </a:r>
          </a:p>
          <a:p>
            <a:pPr marL="514350" indent="-514350">
              <a:buFont typeface="+mj-lt"/>
              <a:buAutoNum type="arabicPeriod"/>
            </a:pPr>
            <a:endParaRPr lang="en-US" sz="2800" dirty="0"/>
          </a:p>
          <a:p>
            <a:pPr marL="0" indent="0">
              <a:buNone/>
            </a:pPr>
            <a:r>
              <a:rPr lang="en-US" sz="2800" b="1" dirty="0"/>
              <a:t>If you like:  </a:t>
            </a:r>
            <a:r>
              <a:rPr lang="en-US" sz="2800" dirty="0"/>
              <a:t>use whichever string distance you prefer.  There’s no built-in method for a join on </a:t>
            </a:r>
            <a:r>
              <a:rPr lang="en-US" sz="2800" dirty="0" err="1"/>
              <a:t>Levenshtein</a:t>
            </a:r>
            <a:r>
              <a:rPr lang="en-US" sz="2800" dirty="0"/>
              <a:t> ratio; I’ve written a wrapper that will do the join for you (</a:t>
            </a:r>
            <a:r>
              <a:rPr lang="en-US" sz="2800" dirty="0" err="1">
                <a:latin typeface="Courier New" panose="02070309020205020404" pitchFamily="49" charset="0"/>
                <a:cs typeface="Courier New" panose="02070309020205020404" pitchFamily="49" charset="0"/>
              </a:rPr>
              <a:t>lvr_inner_join</a:t>
            </a:r>
            <a:r>
              <a:rPr lang="en-US" sz="2800" dirty="0"/>
              <a:t>), already loaded into your R session.</a:t>
            </a:r>
            <a:endParaRPr lang="en-US" sz="2800" b="1" dirty="0"/>
          </a:p>
        </p:txBody>
      </p:sp>
    </p:spTree>
    <p:extLst>
      <p:ext uri="{BB962C8B-B14F-4D97-AF65-F5344CB8AC3E}">
        <p14:creationId xmlns:p14="http://schemas.microsoft.com/office/powerpoint/2010/main" val="28071997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0887478-229C-BC41-9D36-1B29AD077D37}"/>
              </a:ext>
            </a:extLst>
          </p:cNvPr>
          <p:cNvPicPr>
            <a:picLocks noChangeAspect="1"/>
          </p:cNvPicPr>
          <p:nvPr/>
        </p:nvPicPr>
        <p:blipFill rotWithShape="1">
          <a:blip r:embed="rId2"/>
          <a:srcRect b="27620"/>
          <a:stretch/>
        </p:blipFill>
        <p:spPr>
          <a:xfrm>
            <a:off x="508983" y="1027900"/>
            <a:ext cx="11244263" cy="4572000"/>
          </a:xfrm>
          <a:prstGeom prst="rect">
            <a:avLst/>
          </a:prstGeom>
        </p:spPr>
      </p:pic>
      <p:sp>
        <p:nvSpPr>
          <p:cNvPr id="5" name="Rectangle 4">
            <a:extLst>
              <a:ext uri="{FF2B5EF4-FFF2-40B4-BE49-F238E27FC236}">
                <a16:creationId xmlns:a16="http://schemas.microsoft.com/office/drawing/2014/main" id="{58ED4492-3F3F-2142-B627-80E36C4B9846}"/>
              </a:ext>
            </a:extLst>
          </p:cNvPr>
          <p:cNvSpPr/>
          <p:nvPr/>
        </p:nvSpPr>
        <p:spPr>
          <a:xfrm>
            <a:off x="806640" y="1027900"/>
            <a:ext cx="10946606" cy="37227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8789C08-3888-F14A-902E-17BBDC09715F}"/>
              </a:ext>
            </a:extLst>
          </p:cNvPr>
          <p:cNvSpPr/>
          <p:nvPr/>
        </p:nvSpPr>
        <p:spPr>
          <a:xfrm>
            <a:off x="806640" y="2709063"/>
            <a:ext cx="10946606" cy="37227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112CE53-1096-A644-A128-DDAEEAEAF545}"/>
              </a:ext>
            </a:extLst>
          </p:cNvPr>
          <p:cNvSpPr/>
          <p:nvPr/>
        </p:nvSpPr>
        <p:spPr>
          <a:xfrm>
            <a:off x="806640" y="3467881"/>
            <a:ext cx="10946606" cy="37227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BF3AABB-38AA-4542-8B96-C72FC4C58ED0}"/>
              </a:ext>
            </a:extLst>
          </p:cNvPr>
          <p:cNvSpPr/>
          <p:nvPr/>
        </p:nvSpPr>
        <p:spPr>
          <a:xfrm>
            <a:off x="806640" y="5227625"/>
            <a:ext cx="10946606" cy="37227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E4CBCBC2-FE0B-6F40-96CB-9DA86FDA6CF6}"/>
              </a:ext>
            </a:extLst>
          </p:cNvPr>
          <p:cNvPicPr>
            <a:picLocks noChangeAspect="1"/>
          </p:cNvPicPr>
          <p:nvPr/>
        </p:nvPicPr>
        <p:blipFill>
          <a:blip r:embed="rId3"/>
          <a:stretch>
            <a:fillRect/>
          </a:stretch>
        </p:blipFill>
        <p:spPr>
          <a:xfrm>
            <a:off x="508983" y="6034082"/>
            <a:ext cx="11281733" cy="552456"/>
          </a:xfrm>
          <a:prstGeom prst="rect">
            <a:avLst/>
          </a:prstGeom>
        </p:spPr>
      </p:pic>
      <p:sp>
        <p:nvSpPr>
          <p:cNvPr id="11" name="Rectangle 10">
            <a:extLst>
              <a:ext uri="{FF2B5EF4-FFF2-40B4-BE49-F238E27FC236}">
                <a16:creationId xmlns:a16="http://schemas.microsoft.com/office/drawing/2014/main" id="{026657F0-40F5-DD4A-86E9-F79627C68EF7}"/>
              </a:ext>
            </a:extLst>
          </p:cNvPr>
          <p:cNvSpPr/>
          <p:nvPr/>
        </p:nvSpPr>
        <p:spPr>
          <a:xfrm>
            <a:off x="806640" y="6099962"/>
            <a:ext cx="10946606" cy="372275"/>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2FBD9E9-C03F-974D-819A-73C83ECF9150}"/>
              </a:ext>
            </a:extLst>
          </p:cNvPr>
          <p:cNvSpPr txBox="1"/>
          <p:nvPr/>
        </p:nvSpPr>
        <p:spPr>
          <a:xfrm>
            <a:off x="614363" y="385763"/>
            <a:ext cx="4396588" cy="523220"/>
          </a:xfrm>
          <a:prstGeom prst="rect">
            <a:avLst/>
          </a:prstGeom>
          <a:noFill/>
        </p:spPr>
        <p:txBody>
          <a:bodyPr wrap="none" rtlCol="0">
            <a:spAutoFit/>
          </a:bodyPr>
          <a:lstStyle/>
          <a:p>
            <a:r>
              <a:rPr lang="en-US" sz="2800" dirty="0"/>
              <a:t>Setting the threshold at .518:</a:t>
            </a:r>
          </a:p>
        </p:txBody>
      </p:sp>
    </p:spTree>
    <p:extLst>
      <p:ext uri="{BB962C8B-B14F-4D97-AF65-F5344CB8AC3E}">
        <p14:creationId xmlns:p14="http://schemas.microsoft.com/office/powerpoint/2010/main" val="10038885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501794" y="123444"/>
            <a:ext cx="11188412" cy="5846185"/>
          </a:xfrm>
        </p:spPr>
        <p:txBody>
          <a:bodyPr anchor="t">
            <a:normAutofit/>
          </a:bodyPr>
          <a:lstStyle/>
          <a:p>
            <a:pPr marL="0" indent="0">
              <a:buNone/>
            </a:pPr>
            <a:r>
              <a:rPr lang="en-US" sz="2800" dirty="0"/>
              <a:t>Now we have much more data at minimal cost,  and improved parity:</a:t>
            </a:r>
          </a:p>
          <a:p>
            <a:pPr marL="0" indent="0">
              <a:buNone/>
            </a:pPr>
            <a:endParaRPr lang="en-US" sz="2800" dirty="0"/>
          </a:p>
        </p:txBody>
      </p:sp>
      <p:pic>
        <p:nvPicPr>
          <p:cNvPr id="8" name="Picture 7">
            <a:extLst>
              <a:ext uri="{FF2B5EF4-FFF2-40B4-BE49-F238E27FC236}">
                <a16:creationId xmlns:a16="http://schemas.microsoft.com/office/drawing/2014/main" id="{80AB2324-DC4A-F54D-A5C1-E8565AC551E6}"/>
              </a:ext>
            </a:extLst>
          </p:cNvPr>
          <p:cNvPicPr>
            <a:picLocks noChangeAspect="1"/>
          </p:cNvPicPr>
          <p:nvPr/>
        </p:nvPicPr>
        <p:blipFill>
          <a:blip r:embed="rId3"/>
          <a:stretch>
            <a:fillRect/>
          </a:stretch>
        </p:blipFill>
        <p:spPr>
          <a:xfrm>
            <a:off x="0" y="888371"/>
            <a:ext cx="12192000" cy="5681028"/>
          </a:xfrm>
          <a:prstGeom prst="rect">
            <a:avLst/>
          </a:prstGeom>
        </p:spPr>
      </p:pic>
    </p:spTree>
    <p:extLst>
      <p:ext uri="{BB962C8B-B14F-4D97-AF65-F5344CB8AC3E}">
        <p14:creationId xmlns:p14="http://schemas.microsoft.com/office/powerpoint/2010/main" val="112689430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501794" y="123444"/>
            <a:ext cx="11188412" cy="5846185"/>
          </a:xfrm>
        </p:spPr>
        <p:txBody>
          <a:bodyPr anchor="t">
            <a:normAutofit/>
          </a:bodyPr>
          <a:lstStyle/>
          <a:p>
            <a:pPr marL="0" indent="0">
              <a:buNone/>
            </a:pPr>
            <a:r>
              <a:rPr lang="en-US" sz="2800" dirty="0"/>
              <a:t>The colorful fruits of our labor!</a:t>
            </a:r>
          </a:p>
        </p:txBody>
      </p:sp>
      <p:pic>
        <p:nvPicPr>
          <p:cNvPr id="8" name="Picture 7">
            <a:extLst>
              <a:ext uri="{FF2B5EF4-FFF2-40B4-BE49-F238E27FC236}">
                <a16:creationId xmlns:a16="http://schemas.microsoft.com/office/drawing/2014/main" id="{6AF7FCE4-0F1F-4C43-9BBE-F79A4D915BD0}"/>
              </a:ext>
            </a:extLst>
          </p:cNvPr>
          <p:cNvPicPr>
            <a:picLocks noChangeAspect="1"/>
          </p:cNvPicPr>
          <p:nvPr/>
        </p:nvPicPr>
        <p:blipFill>
          <a:blip r:embed="rId2"/>
          <a:stretch>
            <a:fillRect/>
          </a:stretch>
        </p:blipFill>
        <p:spPr>
          <a:xfrm>
            <a:off x="0" y="888371"/>
            <a:ext cx="12192000" cy="5670155"/>
          </a:xfrm>
          <a:prstGeom prst="rect">
            <a:avLst/>
          </a:prstGeom>
        </p:spPr>
      </p:pic>
    </p:spTree>
    <p:extLst>
      <p:ext uri="{BB962C8B-B14F-4D97-AF65-F5344CB8AC3E}">
        <p14:creationId xmlns:p14="http://schemas.microsoft.com/office/powerpoint/2010/main" val="32883899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3">
            <a:extLst>
              <a:ext uri="{FF2B5EF4-FFF2-40B4-BE49-F238E27FC236}">
                <a16:creationId xmlns:a16="http://schemas.microsoft.com/office/drawing/2014/main" id="{F926FE8B-648C-3B40-AF57-0367E9A2F5E1}"/>
              </a:ext>
            </a:extLst>
          </p:cNvPr>
          <p:cNvGraphicFramePr>
            <a:graphicFrameLocks/>
          </p:cNvGraphicFramePr>
          <p:nvPr>
            <p:extLst>
              <p:ext uri="{D42A27DB-BD31-4B8C-83A1-F6EECF244321}">
                <p14:modId xmlns:p14="http://schemas.microsoft.com/office/powerpoint/2010/main" val="4223918254"/>
              </p:ext>
            </p:extLst>
          </p:nvPr>
        </p:nvGraphicFramePr>
        <p:xfrm>
          <a:off x="838200" y="4861420"/>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1">
            <a:extLst>
              <a:ext uri="{FF2B5EF4-FFF2-40B4-BE49-F238E27FC236}">
                <a16:creationId xmlns:a16="http://schemas.microsoft.com/office/drawing/2014/main" id="{A09B3F56-46B9-4A49-BEDE-790BA2B41EE5}"/>
              </a:ext>
            </a:extLst>
          </p:cNvPr>
          <p:cNvSpPr txBox="1">
            <a:spLocks/>
          </p:cNvSpPr>
          <p:nvPr/>
        </p:nvSpPr>
        <p:spPr bwMode="black">
          <a:xfrm>
            <a:off x="1600200" y="2386744"/>
            <a:ext cx="8991600" cy="16459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RECAP</a:t>
            </a:r>
          </a:p>
        </p:txBody>
      </p:sp>
    </p:spTree>
    <p:extLst>
      <p:ext uri="{BB962C8B-B14F-4D97-AF65-F5344CB8AC3E}">
        <p14:creationId xmlns:p14="http://schemas.microsoft.com/office/powerpoint/2010/main" val="581958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B1ED-2BE2-FE46-9E83-57DC5F277579}"/>
              </a:ext>
            </a:extLst>
          </p:cNvPr>
          <p:cNvSpPr>
            <a:spLocks noGrp="1"/>
          </p:cNvSpPr>
          <p:nvPr>
            <p:ph type="title"/>
          </p:nvPr>
        </p:nvSpPr>
        <p:spPr>
          <a:xfrm>
            <a:off x="498763" y="311549"/>
            <a:ext cx="11127179" cy="874314"/>
          </a:xfrm>
        </p:spPr>
        <p:txBody>
          <a:bodyPr>
            <a:normAutofit/>
          </a:bodyPr>
          <a:lstStyle/>
          <a:p>
            <a:r>
              <a:rPr lang="en-US" dirty="0"/>
              <a:t>ORDER OF OPERATIONS</a:t>
            </a:r>
          </a:p>
        </p:txBody>
      </p:sp>
      <p:graphicFrame>
        <p:nvGraphicFramePr>
          <p:cNvPr id="4" name="Content Placeholder 3">
            <a:extLst>
              <a:ext uri="{FF2B5EF4-FFF2-40B4-BE49-F238E27FC236}">
                <a16:creationId xmlns:a16="http://schemas.microsoft.com/office/drawing/2014/main" id="{7F2BA762-4F27-3E4A-B2FF-2E9F29061296}"/>
              </a:ext>
            </a:extLst>
          </p:cNvPr>
          <p:cNvGraphicFramePr>
            <a:graphicFrameLocks noGrp="1"/>
          </p:cNvGraphicFramePr>
          <p:nvPr>
            <p:ph idx="1"/>
            <p:extLst>
              <p:ext uri="{D42A27DB-BD31-4B8C-83A1-F6EECF244321}">
                <p14:modId xmlns:p14="http://schemas.microsoft.com/office/powerpoint/2010/main" val="3109314654"/>
              </p:ext>
            </p:extLst>
          </p:nvPr>
        </p:nvGraphicFramePr>
        <p:xfrm>
          <a:off x="838200" y="1393826"/>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AD4C8E18-88E5-1D49-94AA-E68C965494A9}"/>
              </a:ext>
            </a:extLst>
          </p:cNvPr>
          <p:cNvSpPr/>
          <p:nvPr/>
        </p:nvSpPr>
        <p:spPr>
          <a:xfrm>
            <a:off x="838200" y="4882752"/>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1"/>
                </a:solidFill>
                <a:latin typeface="Courier New" panose="02070309020205020404" pitchFamily="49" charset="0"/>
                <a:cs typeface="Courier New" panose="02070309020205020404" pitchFamily="49" charset="0"/>
              </a:rPr>
              <a:t>tidyverse</a:t>
            </a:r>
            <a:r>
              <a:rPr lang="en-US" sz="2800" dirty="0">
                <a:solidFill>
                  <a:schemeClr val="tx1"/>
                </a:solidFill>
              </a:rPr>
              <a:t> + data analysis</a:t>
            </a:r>
          </a:p>
        </p:txBody>
      </p:sp>
      <p:sp>
        <p:nvSpPr>
          <p:cNvPr id="9" name="Rectangle 8">
            <a:extLst>
              <a:ext uri="{FF2B5EF4-FFF2-40B4-BE49-F238E27FC236}">
                <a16:creationId xmlns:a16="http://schemas.microsoft.com/office/drawing/2014/main" id="{665C1B75-7191-8444-9DCA-9507D3956670}"/>
              </a:ext>
            </a:extLst>
          </p:cNvPr>
          <p:cNvSpPr/>
          <p:nvPr/>
        </p:nvSpPr>
        <p:spPr>
          <a:xfrm>
            <a:off x="2776537" y="2968626"/>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Combining data exactly on a key</a:t>
            </a:r>
          </a:p>
        </p:txBody>
      </p:sp>
      <p:cxnSp>
        <p:nvCxnSpPr>
          <p:cNvPr id="13" name="Straight Connector 12">
            <a:extLst>
              <a:ext uri="{FF2B5EF4-FFF2-40B4-BE49-F238E27FC236}">
                <a16:creationId xmlns:a16="http://schemas.microsoft.com/office/drawing/2014/main" id="{597AF49E-6A54-624B-960A-B64EDF266824}"/>
              </a:ext>
            </a:extLst>
          </p:cNvPr>
          <p:cNvCxnSpPr>
            <a:cxnSpLocks/>
          </p:cNvCxnSpPr>
          <p:nvPr/>
        </p:nvCxnSpPr>
        <p:spPr>
          <a:xfrm flipV="1">
            <a:off x="2143125" y="2728913"/>
            <a:ext cx="0" cy="2153839"/>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B59452C-B4A8-4640-A050-0BC92A748435}"/>
              </a:ext>
            </a:extLst>
          </p:cNvPr>
          <p:cNvCxnSpPr>
            <a:cxnSpLocks/>
          </p:cNvCxnSpPr>
          <p:nvPr/>
        </p:nvCxnSpPr>
        <p:spPr>
          <a:xfrm flipV="1">
            <a:off x="4114800" y="2728913"/>
            <a:ext cx="0" cy="239712"/>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8481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B1ED-2BE2-FE46-9E83-57DC5F277579}"/>
              </a:ext>
            </a:extLst>
          </p:cNvPr>
          <p:cNvSpPr>
            <a:spLocks noGrp="1"/>
          </p:cNvSpPr>
          <p:nvPr>
            <p:ph type="title"/>
          </p:nvPr>
        </p:nvSpPr>
        <p:spPr>
          <a:xfrm>
            <a:off x="498763" y="311549"/>
            <a:ext cx="11127179" cy="874314"/>
          </a:xfrm>
        </p:spPr>
        <p:txBody>
          <a:bodyPr>
            <a:normAutofit/>
          </a:bodyPr>
          <a:lstStyle/>
          <a:p>
            <a:r>
              <a:rPr lang="en-US" dirty="0"/>
              <a:t>RECAP</a:t>
            </a:r>
          </a:p>
        </p:txBody>
      </p:sp>
      <p:sp>
        <p:nvSpPr>
          <p:cNvPr id="14" name="Content Placeholder 2">
            <a:extLst>
              <a:ext uri="{FF2B5EF4-FFF2-40B4-BE49-F238E27FC236}">
                <a16:creationId xmlns:a16="http://schemas.microsoft.com/office/drawing/2014/main" id="{364AFE3F-8DF0-1946-9DA9-88A8A3AB9F08}"/>
              </a:ext>
            </a:extLst>
          </p:cNvPr>
          <p:cNvSpPr>
            <a:spLocks noGrp="1"/>
          </p:cNvSpPr>
          <p:nvPr>
            <p:ph idx="1"/>
          </p:nvPr>
        </p:nvSpPr>
        <p:spPr>
          <a:xfrm>
            <a:off x="838200" y="1393556"/>
            <a:ext cx="10515600" cy="4924117"/>
          </a:xfrm>
        </p:spPr>
        <p:txBody>
          <a:bodyPr anchor="t">
            <a:normAutofit fontScale="92500" lnSpcReduction="20000"/>
          </a:bodyPr>
          <a:lstStyle/>
          <a:p>
            <a:pPr marL="0" indent="0">
              <a:buNone/>
            </a:pPr>
            <a:r>
              <a:rPr lang="en-US" sz="2800" dirty="0"/>
              <a:t>Today, we…</a:t>
            </a:r>
          </a:p>
          <a:p>
            <a:endParaRPr lang="en-US" sz="2800" dirty="0"/>
          </a:p>
          <a:p>
            <a:r>
              <a:rPr lang="en-US" sz="2800" dirty="0"/>
              <a:t>discussed techniques for increasing the number of matches in a join via string distances</a:t>
            </a:r>
          </a:p>
          <a:p>
            <a:endParaRPr lang="en-US" sz="2800" dirty="0"/>
          </a:p>
          <a:p>
            <a:r>
              <a:rPr lang="en-US" sz="2800" dirty="0"/>
              <a:t>compared a few choices of string distance for this purpose</a:t>
            </a:r>
          </a:p>
          <a:p>
            <a:endParaRPr lang="en-US" sz="2800" dirty="0"/>
          </a:p>
          <a:p>
            <a:r>
              <a:rPr lang="en-US" sz="2800" dirty="0"/>
              <a:t>tuned parameters to maximize the true match rate while minimizing the false match rate (maximize recall at minimal cost to precision)</a:t>
            </a:r>
          </a:p>
          <a:p>
            <a:endParaRPr lang="en-US" sz="2800" dirty="0"/>
          </a:p>
          <a:p>
            <a:r>
              <a:rPr lang="en-US" sz="2800" dirty="0"/>
              <a:t>worked through a real example on scraped data</a:t>
            </a:r>
          </a:p>
        </p:txBody>
      </p:sp>
    </p:spTree>
    <p:extLst>
      <p:ext uri="{BB962C8B-B14F-4D97-AF65-F5344CB8AC3E}">
        <p14:creationId xmlns:p14="http://schemas.microsoft.com/office/powerpoint/2010/main" val="68438399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09B3F56-46B9-4A49-BEDE-790BA2B41EE5}"/>
              </a:ext>
            </a:extLst>
          </p:cNvPr>
          <p:cNvSpPr txBox="1">
            <a:spLocks/>
          </p:cNvSpPr>
          <p:nvPr/>
        </p:nvSpPr>
        <p:spPr bwMode="black">
          <a:xfrm>
            <a:off x="1600200" y="2386744"/>
            <a:ext cx="8991600" cy="16459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t>THANKS FOR YOUR TIME! QUESTIONS?</a:t>
            </a:r>
          </a:p>
        </p:txBody>
      </p:sp>
    </p:spTree>
    <p:extLst>
      <p:ext uri="{BB962C8B-B14F-4D97-AF65-F5344CB8AC3E}">
        <p14:creationId xmlns:p14="http://schemas.microsoft.com/office/powerpoint/2010/main" val="34783270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E7B586CA-F36B-524D-BB74-BF48D5003B6F}"/>
              </a:ext>
            </a:extLst>
          </p:cNvPr>
          <p:cNvSpPr>
            <a:spLocks noGrp="1"/>
          </p:cNvSpPr>
          <p:nvPr>
            <p:ph idx="1"/>
          </p:nvPr>
        </p:nvSpPr>
        <p:spPr>
          <a:xfrm>
            <a:off x="838200" y="507732"/>
            <a:ext cx="10515600" cy="1092468"/>
          </a:xfrm>
        </p:spPr>
        <p:txBody>
          <a:bodyPr>
            <a:normAutofit/>
          </a:bodyPr>
          <a:lstStyle/>
          <a:p>
            <a:pPr marL="0" indent="0">
              <a:buNone/>
            </a:pPr>
            <a:r>
              <a:rPr lang="en-US" sz="2800" dirty="0"/>
              <a:t>Today, we’ll step into the shoes of an R-savvy grad school hopeful and </a:t>
            </a:r>
            <a:r>
              <a:rPr lang="en-US" sz="2800" i="1" dirty="0"/>
              <a:t>expert</a:t>
            </a:r>
            <a:r>
              <a:rPr lang="en-US" sz="2800" dirty="0"/>
              <a:t> productive procrastinator.</a:t>
            </a:r>
          </a:p>
        </p:txBody>
      </p:sp>
      <p:pic>
        <p:nvPicPr>
          <p:cNvPr id="14" name="Picture 13">
            <a:extLst>
              <a:ext uri="{FF2B5EF4-FFF2-40B4-BE49-F238E27FC236}">
                <a16:creationId xmlns:a16="http://schemas.microsoft.com/office/drawing/2014/main" id="{AB55C6EF-165D-F942-981F-4F33E8921545}"/>
              </a:ext>
            </a:extLst>
          </p:cNvPr>
          <p:cNvPicPr>
            <a:picLocks noChangeAspect="1"/>
          </p:cNvPicPr>
          <p:nvPr/>
        </p:nvPicPr>
        <p:blipFill>
          <a:blip r:embed="rId2"/>
          <a:stretch>
            <a:fillRect/>
          </a:stretch>
        </p:blipFill>
        <p:spPr>
          <a:xfrm>
            <a:off x="0" y="2098898"/>
            <a:ext cx="12192000" cy="3974653"/>
          </a:xfrm>
          <a:prstGeom prst="rect">
            <a:avLst/>
          </a:prstGeom>
        </p:spPr>
      </p:pic>
    </p:spTree>
    <p:extLst>
      <p:ext uri="{BB962C8B-B14F-4D97-AF65-F5344CB8AC3E}">
        <p14:creationId xmlns:p14="http://schemas.microsoft.com/office/powerpoint/2010/main" val="3333969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B1ED-2BE2-FE46-9E83-57DC5F277579}"/>
              </a:ext>
            </a:extLst>
          </p:cNvPr>
          <p:cNvSpPr>
            <a:spLocks noGrp="1"/>
          </p:cNvSpPr>
          <p:nvPr>
            <p:ph type="title"/>
          </p:nvPr>
        </p:nvSpPr>
        <p:spPr>
          <a:xfrm>
            <a:off x="498763" y="311549"/>
            <a:ext cx="11127179" cy="874314"/>
          </a:xfrm>
        </p:spPr>
        <p:txBody>
          <a:bodyPr>
            <a:normAutofit/>
          </a:bodyPr>
          <a:lstStyle/>
          <a:p>
            <a:r>
              <a:rPr lang="en-US" dirty="0"/>
              <a:t>ORDER OF OPERATIONS</a:t>
            </a:r>
          </a:p>
        </p:txBody>
      </p:sp>
      <p:graphicFrame>
        <p:nvGraphicFramePr>
          <p:cNvPr id="4" name="Content Placeholder 3">
            <a:extLst>
              <a:ext uri="{FF2B5EF4-FFF2-40B4-BE49-F238E27FC236}">
                <a16:creationId xmlns:a16="http://schemas.microsoft.com/office/drawing/2014/main" id="{7F2BA762-4F27-3E4A-B2FF-2E9F29061296}"/>
              </a:ext>
            </a:extLst>
          </p:cNvPr>
          <p:cNvGraphicFramePr>
            <a:graphicFrameLocks noGrp="1"/>
          </p:cNvGraphicFramePr>
          <p:nvPr>
            <p:ph idx="1"/>
            <p:extLst>
              <p:ext uri="{D42A27DB-BD31-4B8C-83A1-F6EECF244321}">
                <p14:modId xmlns:p14="http://schemas.microsoft.com/office/powerpoint/2010/main" val="384944772"/>
              </p:ext>
            </p:extLst>
          </p:nvPr>
        </p:nvGraphicFramePr>
        <p:xfrm>
          <a:off x="838200" y="1393826"/>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AD4C8E18-88E5-1D49-94AA-E68C965494A9}"/>
              </a:ext>
            </a:extLst>
          </p:cNvPr>
          <p:cNvSpPr/>
          <p:nvPr/>
        </p:nvSpPr>
        <p:spPr>
          <a:xfrm>
            <a:off x="838200" y="4882752"/>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1"/>
                </a:solidFill>
                <a:latin typeface="Courier New" panose="02070309020205020404" pitchFamily="49" charset="0"/>
                <a:cs typeface="Courier New" panose="02070309020205020404" pitchFamily="49" charset="0"/>
              </a:rPr>
              <a:t>tidyverse</a:t>
            </a:r>
            <a:r>
              <a:rPr lang="en-US" sz="2800" dirty="0">
                <a:solidFill>
                  <a:schemeClr val="tx1"/>
                </a:solidFill>
              </a:rPr>
              <a:t> + data analysis</a:t>
            </a:r>
          </a:p>
        </p:txBody>
      </p:sp>
      <p:sp>
        <p:nvSpPr>
          <p:cNvPr id="9" name="Rectangle 8">
            <a:extLst>
              <a:ext uri="{FF2B5EF4-FFF2-40B4-BE49-F238E27FC236}">
                <a16:creationId xmlns:a16="http://schemas.microsoft.com/office/drawing/2014/main" id="{665C1B75-7191-8444-9DCA-9507D3956670}"/>
              </a:ext>
            </a:extLst>
          </p:cNvPr>
          <p:cNvSpPr/>
          <p:nvPr/>
        </p:nvSpPr>
        <p:spPr>
          <a:xfrm>
            <a:off x="2776537" y="2968626"/>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Combining data exactly on a key</a:t>
            </a:r>
          </a:p>
        </p:txBody>
      </p:sp>
      <p:sp>
        <p:nvSpPr>
          <p:cNvPr id="10" name="Rectangle 9">
            <a:extLst>
              <a:ext uri="{FF2B5EF4-FFF2-40B4-BE49-F238E27FC236}">
                <a16:creationId xmlns:a16="http://schemas.microsoft.com/office/drawing/2014/main" id="{0F201630-6EEC-0E4A-B0AA-745D0F6C5C81}"/>
              </a:ext>
            </a:extLst>
          </p:cNvPr>
          <p:cNvSpPr/>
          <p:nvPr/>
        </p:nvSpPr>
        <p:spPr>
          <a:xfrm>
            <a:off x="4754396" y="4882752"/>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String distance functions</a:t>
            </a:r>
          </a:p>
        </p:txBody>
      </p:sp>
      <p:cxnSp>
        <p:nvCxnSpPr>
          <p:cNvPr id="13" name="Straight Connector 12">
            <a:extLst>
              <a:ext uri="{FF2B5EF4-FFF2-40B4-BE49-F238E27FC236}">
                <a16:creationId xmlns:a16="http://schemas.microsoft.com/office/drawing/2014/main" id="{597AF49E-6A54-624B-960A-B64EDF266824}"/>
              </a:ext>
            </a:extLst>
          </p:cNvPr>
          <p:cNvCxnSpPr>
            <a:cxnSpLocks/>
          </p:cNvCxnSpPr>
          <p:nvPr/>
        </p:nvCxnSpPr>
        <p:spPr>
          <a:xfrm flipV="1">
            <a:off x="2143125" y="2728913"/>
            <a:ext cx="0" cy="2153839"/>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EF6C229-2D3E-164B-8BAB-B361D41616B6}"/>
              </a:ext>
            </a:extLst>
          </p:cNvPr>
          <p:cNvCxnSpPr>
            <a:cxnSpLocks/>
          </p:cNvCxnSpPr>
          <p:nvPr/>
        </p:nvCxnSpPr>
        <p:spPr>
          <a:xfrm flipV="1">
            <a:off x="6091237" y="2728913"/>
            <a:ext cx="0" cy="2153839"/>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B59452C-B4A8-4640-A050-0BC92A748435}"/>
              </a:ext>
            </a:extLst>
          </p:cNvPr>
          <p:cNvCxnSpPr>
            <a:cxnSpLocks/>
          </p:cNvCxnSpPr>
          <p:nvPr/>
        </p:nvCxnSpPr>
        <p:spPr>
          <a:xfrm flipV="1">
            <a:off x="4114800" y="2728913"/>
            <a:ext cx="0" cy="239712"/>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9196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B1ED-2BE2-FE46-9E83-57DC5F277579}"/>
              </a:ext>
            </a:extLst>
          </p:cNvPr>
          <p:cNvSpPr>
            <a:spLocks noGrp="1"/>
          </p:cNvSpPr>
          <p:nvPr>
            <p:ph type="title"/>
          </p:nvPr>
        </p:nvSpPr>
        <p:spPr>
          <a:xfrm>
            <a:off x="498763" y="311549"/>
            <a:ext cx="11127179" cy="874314"/>
          </a:xfrm>
        </p:spPr>
        <p:txBody>
          <a:bodyPr>
            <a:normAutofit/>
          </a:bodyPr>
          <a:lstStyle/>
          <a:p>
            <a:r>
              <a:rPr lang="en-US" dirty="0"/>
              <a:t>ORDER OF OPERATIONS</a:t>
            </a:r>
          </a:p>
        </p:txBody>
      </p:sp>
      <p:graphicFrame>
        <p:nvGraphicFramePr>
          <p:cNvPr id="4" name="Content Placeholder 3">
            <a:extLst>
              <a:ext uri="{FF2B5EF4-FFF2-40B4-BE49-F238E27FC236}">
                <a16:creationId xmlns:a16="http://schemas.microsoft.com/office/drawing/2014/main" id="{7F2BA762-4F27-3E4A-B2FF-2E9F29061296}"/>
              </a:ext>
            </a:extLst>
          </p:cNvPr>
          <p:cNvGraphicFramePr>
            <a:graphicFrameLocks noGrp="1"/>
          </p:cNvGraphicFramePr>
          <p:nvPr>
            <p:ph idx="1"/>
            <p:extLst>
              <p:ext uri="{D42A27DB-BD31-4B8C-83A1-F6EECF244321}">
                <p14:modId xmlns:p14="http://schemas.microsoft.com/office/powerpoint/2010/main" val="3546065852"/>
              </p:ext>
            </p:extLst>
          </p:nvPr>
        </p:nvGraphicFramePr>
        <p:xfrm>
          <a:off x="838200" y="1393826"/>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AD4C8E18-88E5-1D49-94AA-E68C965494A9}"/>
              </a:ext>
            </a:extLst>
          </p:cNvPr>
          <p:cNvSpPr/>
          <p:nvPr/>
        </p:nvSpPr>
        <p:spPr>
          <a:xfrm>
            <a:off x="838200" y="4882752"/>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1"/>
                </a:solidFill>
                <a:latin typeface="Courier New" panose="02070309020205020404" pitchFamily="49" charset="0"/>
                <a:cs typeface="Courier New" panose="02070309020205020404" pitchFamily="49" charset="0"/>
              </a:rPr>
              <a:t>tidyverse</a:t>
            </a:r>
            <a:r>
              <a:rPr lang="en-US" sz="2800" dirty="0">
                <a:solidFill>
                  <a:schemeClr val="tx1"/>
                </a:solidFill>
              </a:rPr>
              <a:t> + data analysis</a:t>
            </a:r>
          </a:p>
        </p:txBody>
      </p:sp>
      <p:sp>
        <p:nvSpPr>
          <p:cNvPr id="9" name="Rectangle 8">
            <a:extLst>
              <a:ext uri="{FF2B5EF4-FFF2-40B4-BE49-F238E27FC236}">
                <a16:creationId xmlns:a16="http://schemas.microsoft.com/office/drawing/2014/main" id="{665C1B75-7191-8444-9DCA-9507D3956670}"/>
              </a:ext>
            </a:extLst>
          </p:cNvPr>
          <p:cNvSpPr/>
          <p:nvPr/>
        </p:nvSpPr>
        <p:spPr>
          <a:xfrm>
            <a:off x="2776537" y="2968626"/>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Combining data exactly on a key</a:t>
            </a:r>
          </a:p>
        </p:txBody>
      </p:sp>
      <p:sp>
        <p:nvSpPr>
          <p:cNvPr id="10" name="Rectangle 9">
            <a:extLst>
              <a:ext uri="{FF2B5EF4-FFF2-40B4-BE49-F238E27FC236}">
                <a16:creationId xmlns:a16="http://schemas.microsoft.com/office/drawing/2014/main" id="{0F201630-6EEC-0E4A-B0AA-745D0F6C5C81}"/>
              </a:ext>
            </a:extLst>
          </p:cNvPr>
          <p:cNvSpPr/>
          <p:nvPr/>
        </p:nvSpPr>
        <p:spPr>
          <a:xfrm>
            <a:off x="4754396" y="4882752"/>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String distance functions</a:t>
            </a:r>
          </a:p>
        </p:txBody>
      </p:sp>
      <p:sp>
        <p:nvSpPr>
          <p:cNvPr id="11" name="Rectangle 10">
            <a:extLst>
              <a:ext uri="{FF2B5EF4-FFF2-40B4-BE49-F238E27FC236}">
                <a16:creationId xmlns:a16="http://schemas.microsoft.com/office/drawing/2014/main" id="{0AA28792-B566-B443-81B0-92F142D98D12}"/>
              </a:ext>
            </a:extLst>
          </p:cNvPr>
          <p:cNvSpPr/>
          <p:nvPr/>
        </p:nvSpPr>
        <p:spPr>
          <a:xfrm>
            <a:off x="6799551" y="2968625"/>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Combining data on near-matching keys</a:t>
            </a:r>
          </a:p>
        </p:txBody>
      </p:sp>
      <p:cxnSp>
        <p:nvCxnSpPr>
          <p:cNvPr id="13" name="Straight Connector 12">
            <a:extLst>
              <a:ext uri="{FF2B5EF4-FFF2-40B4-BE49-F238E27FC236}">
                <a16:creationId xmlns:a16="http://schemas.microsoft.com/office/drawing/2014/main" id="{597AF49E-6A54-624B-960A-B64EDF266824}"/>
              </a:ext>
            </a:extLst>
          </p:cNvPr>
          <p:cNvCxnSpPr>
            <a:cxnSpLocks/>
          </p:cNvCxnSpPr>
          <p:nvPr/>
        </p:nvCxnSpPr>
        <p:spPr>
          <a:xfrm flipV="1">
            <a:off x="2143125" y="2728913"/>
            <a:ext cx="0" cy="2153839"/>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EF6C229-2D3E-164B-8BAB-B361D41616B6}"/>
              </a:ext>
            </a:extLst>
          </p:cNvPr>
          <p:cNvCxnSpPr>
            <a:cxnSpLocks/>
          </p:cNvCxnSpPr>
          <p:nvPr/>
        </p:nvCxnSpPr>
        <p:spPr>
          <a:xfrm flipV="1">
            <a:off x="6091237" y="2728913"/>
            <a:ext cx="0" cy="2153839"/>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B59452C-B4A8-4640-A050-0BC92A748435}"/>
              </a:ext>
            </a:extLst>
          </p:cNvPr>
          <p:cNvCxnSpPr>
            <a:cxnSpLocks/>
          </p:cNvCxnSpPr>
          <p:nvPr/>
        </p:nvCxnSpPr>
        <p:spPr>
          <a:xfrm flipV="1">
            <a:off x="4114800" y="2728913"/>
            <a:ext cx="0" cy="239712"/>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1A85C07-06D4-C64B-B9B1-096E512EDF6B}"/>
              </a:ext>
            </a:extLst>
          </p:cNvPr>
          <p:cNvCxnSpPr>
            <a:cxnSpLocks/>
          </p:cNvCxnSpPr>
          <p:nvPr/>
        </p:nvCxnSpPr>
        <p:spPr>
          <a:xfrm flipV="1">
            <a:off x="8110538" y="2728913"/>
            <a:ext cx="0" cy="239712"/>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8272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6B1ED-2BE2-FE46-9E83-57DC5F277579}"/>
              </a:ext>
            </a:extLst>
          </p:cNvPr>
          <p:cNvSpPr>
            <a:spLocks noGrp="1"/>
          </p:cNvSpPr>
          <p:nvPr>
            <p:ph type="title"/>
          </p:nvPr>
        </p:nvSpPr>
        <p:spPr>
          <a:xfrm>
            <a:off x="498763" y="311549"/>
            <a:ext cx="11127179" cy="874314"/>
          </a:xfrm>
        </p:spPr>
        <p:txBody>
          <a:bodyPr>
            <a:normAutofit/>
          </a:bodyPr>
          <a:lstStyle/>
          <a:p>
            <a:r>
              <a:rPr lang="en-US" dirty="0"/>
              <a:t>ORDER OF OPERATIONS</a:t>
            </a:r>
          </a:p>
        </p:txBody>
      </p:sp>
      <p:graphicFrame>
        <p:nvGraphicFramePr>
          <p:cNvPr id="4" name="Content Placeholder 3">
            <a:extLst>
              <a:ext uri="{FF2B5EF4-FFF2-40B4-BE49-F238E27FC236}">
                <a16:creationId xmlns:a16="http://schemas.microsoft.com/office/drawing/2014/main" id="{7F2BA762-4F27-3E4A-B2FF-2E9F29061296}"/>
              </a:ext>
            </a:extLst>
          </p:cNvPr>
          <p:cNvGraphicFramePr>
            <a:graphicFrameLocks noGrp="1"/>
          </p:cNvGraphicFramePr>
          <p:nvPr>
            <p:ph idx="1"/>
            <p:extLst>
              <p:ext uri="{D42A27DB-BD31-4B8C-83A1-F6EECF244321}">
                <p14:modId xmlns:p14="http://schemas.microsoft.com/office/powerpoint/2010/main" val="666194870"/>
              </p:ext>
            </p:extLst>
          </p:nvPr>
        </p:nvGraphicFramePr>
        <p:xfrm>
          <a:off x="838200" y="1393826"/>
          <a:ext cx="10515600" cy="1663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5">
            <a:extLst>
              <a:ext uri="{FF2B5EF4-FFF2-40B4-BE49-F238E27FC236}">
                <a16:creationId xmlns:a16="http://schemas.microsoft.com/office/drawing/2014/main" id="{AD4C8E18-88E5-1D49-94AA-E68C965494A9}"/>
              </a:ext>
            </a:extLst>
          </p:cNvPr>
          <p:cNvSpPr/>
          <p:nvPr/>
        </p:nvSpPr>
        <p:spPr>
          <a:xfrm>
            <a:off x="838200" y="4882752"/>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1"/>
                </a:solidFill>
                <a:latin typeface="Courier New" panose="02070309020205020404" pitchFamily="49" charset="0"/>
                <a:cs typeface="Courier New" panose="02070309020205020404" pitchFamily="49" charset="0"/>
              </a:rPr>
              <a:t>tidyverse</a:t>
            </a:r>
            <a:r>
              <a:rPr lang="en-US" sz="2800" dirty="0">
                <a:solidFill>
                  <a:schemeClr val="tx1"/>
                </a:solidFill>
              </a:rPr>
              <a:t> + data analysis</a:t>
            </a:r>
          </a:p>
        </p:txBody>
      </p:sp>
      <p:sp>
        <p:nvSpPr>
          <p:cNvPr id="9" name="Rectangle 8">
            <a:extLst>
              <a:ext uri="{FF2B5EF4-FFF2-40B4-BE49-F238E27FC236}">
                <a16:creationId xmlns:a16="http://schemas.microsoft.com/office/drawing/2014/main" id="{665C1B75-7191-8444-9DCA-9507D3956670}"/>
              </a:ext>
            </a:extLst>
          </p:cNvPr>
          <p:cNvSpPr/>
          <p:nvPr/>
        </p:nvSpPr>
        <p:spPr>
          <a:xfrm>
            <a:off x="2776537" y="2968626"/>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Combining data exactly on a key</a:t>
            </a:r>
          </a:p>
        </p:txBody>
      </p:sp>
      <p:sp>
        <p:nvSpPr>
          <p:cNvPr id="10" name="Rectangle 9">
            <a:extLst>
              <a:ext uri="{FF2B5EF4-FFF2-40B4-BE49-F238E27FC236}">
                <a16:creationId xmlns:a16="http://schemas.microsoft.com/office/drawing/2014/main" id="{0F201630-6EEC-0E4A-B0AA-745D0F6C5C81}"/>
              </a:ext>
            </a:extLst>
          </p:cNvPr>
          <p:cNvSpPr/>
          <p:nvPr/>
        </p:nvSpPr>
        <p:spPr>
          <a:xfrm>
            <a:off x="4754396" y="4882752"/>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String distance functions</a:t>
            </a:r>
          </a:p>
        </p:txBody>
      </p:sp>
      <p:sp>
        <p:nvSpPr>
          <p:cNvPr id="11" name="Rectangle 10">
            <a:extLst>
              <a:ext uri="{FF2B5EF4-FFF2-40B4-BE49-F238E27FC236}">
                <a16:creationId xmlns:a16="http://schemas.microsoft.com/office/drawing/2014/main" id="{0AA28792-B566-B443-81B0-92F142D98D12}"/>
              </a:ext>
            </a:extLst>
          </p:cNvPr>
          <p:cNvSpPr/>
          <p:nvPr/>
        </p:nvSpPr>
        <p:spPr>
          <a:xfrm>
            <a:off x="6799551" y="2968625"/>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Combining data on near-matching keys</a:t>
            </a:r>
          </a:p>
        </p:txBody>
      </p:sp>
      <p:sp>
        <p:nvSpPr>
          <p:cNvPr id="12" name="Rectangle 11">
            <a:extLst>
              <a:ext uri="{FF2B5EF4-FFF2-40B4-BE49-F238E27FC236}">
                <a16:creationId xmlns:a16="http://schemas.microsoft.com/office/drawing/2014/main" id="{3FD769D6-36F1-DC42-8D62-A32C2DA4C9F0}"/>
              </a:ext>
            </a:extLst>
          </p:cNvPr>
          <p:cNvSpPr/>
          <p:nvPr/>
        </p:nvSpPr>
        <p:spPr>
          <a:xfrm>
            <a:off x="8764733" y="4882752"/>
            <a:ext cx="2615912" cy="1663699"/>
          </a:xfrm>
          <a:prstGeom prst="rect">
            <a:avLst/>
          </a:prstGeom>
          <a:solidFill>
            <a:schemeClr val="bg1"/>
          </a:solidFill>
          <a:ln w="381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Recap and next steps</a:t>
            </a:r>
          </a:p>
        </p:txBody>
      </p:sp>
      <p:cxnSp>
        <p:nvCxnSpPr>
          <p:cNvPr id="13" name="Straight Connector 12">
            <a:extLst>
              <a:ext uri="{FF2B5EF4-FFF2-40B4-BE49-F238E27FC236}">
                <a16:creationId xmlns:a16="http://schemas.microsoft.com/office/drawing/2014/main" id="{597AF49E-6A54-624B-960A-B64EDF266824}"/>
              </a:ext>
            </a:extLst>
          </p:cNvPr>
          <p:cNvCxnSpPr>
            <a:cxnSpLocks/>
          </p:cNvCxnSpPr>
          <p:nvPr/>
        </p:nvCxnSpPr>
        <p:spPr>
          <a:xfrm flipV="1">
            <a:off x="2143125" y="2728913"/>
            <a:ext cx="0" cy="2153839"/>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9B6D5E5-1572-4A42-96EC-035C58B1E414}"/>
              </a:ext>
            </a:extLst>
          </p:cNvPr>
          <p:cNvCxnSpPr>
            <a:cxnSpLocks/>
          </p:cNvCxnSpPr>
          <p:nvPr/>
        </p:nvCxnSpPr>
        <p:spPr>
          <a:xfrm flipV="1">
            <a:off x="10067925" y="2728913"/>
            <a:ext cx="0" cy="2153839"/>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EF6C229-2D3E-164B-8BAB-B361D41616B6}"/>
              </a:ext>
            </a:extLst>
          </p:cNvPr>
          <p:cNvCxnSpPr>
            <a:cxnSpLocks/>
          </p:cNvCxnSpPr>
          <p:nvPr/>
        </p:nvCxnSpPr>
        <p:spPr>
          <a:xfrm flipV="1">
            <a:off x="6091237" y="2728913"/>
            <a:ext cx="0" cy="2153839"/>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B59452C-B4A8-4640-A050-0BC92A748435}"/>
              </a:ext>
            </a:extLst>
          </p:cNvPr>
          <p:cNvCxnSpPr>
            <a:cxnSpLocks/>
          </p:cNvCxnSpPr>
          <p:nvPr/>
        </p:nvCxnSpPr>
        <p:spPr>
          <a:xfrm flipV="1">
            <a:off x="4114800" y="2728913"/>
            <a:ext cx="0" cy="239712"/>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1A85C07-06D4-C64B-B9B1-096E512EDF6B}"/>
              </a:ext>
            </a:extLst>
          </p:cNvPr>
          <p:cNvCxnSpPr>
            <a:cxnSpLocks/>
          </p:cNvCxnSpPr>
          <p:nvPr/>
        </p:nvCxnSpPr>
        <p:spPr>
          <a:xfrm flipV="1">
            <a:off x="8110538" y="2728913"/>
            <a:ext cx="0" cy="239712"/>
          </a:xfrm>
          <a:prstGeom prst="line">
            <a:avLst/>
          </a:prstGeom>
          <a:ln w="381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4254800"/>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{7CED0287-BF74-3C49-B1A9-5A5905B2B2AD}tf10001120</Template>
  <TotalTime>8143</TotalTime>
  <Words>2156</Words>
  <Application>Microsoft Macintosh PowerPoint</Application>
  <PresentationFormat>Widescreen</PresentationFormat>
  <Paragraphs>399</Paragraphs>
  <Slides>62</Slides>
  <Notes>2</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62</vt:i4>
      </vt:variant>
    </vt:vector>
  </HeadingPairs>
  <TitlesOfParts>
    <vt:vector size="70" baseType="lpstr">
      <vt:lpstr>Arial</vt:lpstr>
      <vt:lpstr>Calibri</vt:lpstr>
      <vt:lpstr>Cambria Math</vt:lpstr>
      <vt:lpstr>Castellar</vt:lpstr>
      <vt:lpstr>Comic Sans MS</vt:lpstr>
      <vt:lpstr>Courier New</vt:lpstr>
      <vt:lpstr>Gill Sans MT</vt:lpstr>
      <vt:lpstr>Parcel</vt:lpstr>
      <vt:lpstr>Text Analysis: Matching and Linking for Joining Data</vt:lpstr>
      <vt:lpstr>Workshop Resources</vt:lpstr>
      <vt:lpstr>INTRODUCTIONS</vt:lpstr>
      <vt:lpstr>WORKSHOP GOALS</vt:lpstr>
      <vt:lpstr>ORDER OF OPERATIONS</vt:lpstr>
      <vt:lpstr>ORDER OF OPERATIONS</vt:lpstr>
      <vt:lpstr>ORDER OF OPERATIONS</vt:lpstr>
      <vt:lpstr>ORDER OF OPERATIONS</vt:lpstr>
      <vt:lpstr>ORDER OF OPERATIONS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RECAP</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Analysis: Matching and Linking for Joining Data</dc:title>
  <dc:creator>Austin Alleman</dc:creator>
  <cp:lastModifiedBy>Austin Alleman</cp:lastModifiedBy>
  <cp:revision>135</cp:revision>
  <dcterms:created xsi:type="dcterms:W3CDTF">2019-11-12T20:57:57Z</dcterms:created>
  <dcterms:modified xsi:type="dcterms:W3CDTF">2019-11-18T14:36:44Z</dcterms:modified>
</cp:coreProperties>
</file>